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slideLayouts/slideLayout8.xml" ContentType="application/vnd.openxmlformats-officedocument.presentationml.slideLayout+xml"/>
  <Override PartName="/ppt/theme/theme9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Layouts/slideLayout1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  <p:sldMasterId id="2147483660" r:id="rId3"/>
    <p:sldMasterId id="2147483661" r:id="rId4"/>
    <p:sldMasterId id="2147483662" r:id="rId5"/>
    <p:sldMasterId id="2147483663" r:id="rId6"/>
    <p:sldMasterId id="2147483664" r:id="rId7"/>
    <p:sldMasterId id="2147483665" r:id="rId8"/>
    <p:sldMasterId id="2147483666" r:id="rId9"/>
    <p:sldMasterId id="2147483667" r:id="rId10"/>
    <p:sldMasterId id="2147483668" r:id="rId11"/>
  </p:sldMasterIdLst>
  <p:notesMasterIdLst>
    <p:notesMasterId r:id="rId13"/>
  </p:notesMasterIdLst>
  <p:sldIdLst>
    <p:sldId id="256" r:id="rId12"/>
  </p:sldIdLst>
  <p:sldSz cx="12192000" cy="6858000"/>
  <p:notesSz cx="6858000" cy="9144000"/>
  <p:embeddedFontLs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font" Target="fonts/font1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738319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800" b="0" i="0" u="none" strike="noStrike" cap="none"/>
              <a:t>DIRECTIONS: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800" b="0" i="0" u="none" strike="noStrike" cap="none"/>
              <a:t>Click on “Layout” in the “Slides” area of the Home ribbon above to change the slide design. There are several to choose from.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800" b="0" i="0" u="none" strike="noStrike" cap="none"/>
              <a:t>Use large sized photos and large sized fonts for best viewing in the cafeteria and on televisions.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800" b="0" i="0" u="none" strike="noStrike" cap="none"/>
              <a:t>When you are finished, click “Save”, name the presentation, and choose “PowerPoint Presentation 97-2003” as the format.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 - contact me at alice_jauch@ipsd.org with questions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mbri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</a:t>
            </a:fld>
            <a:endParaRPr lang="en-US" sz="12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1217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581837" y="457199"/>
            <a:ext cx="9209109" cy="18234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  <a:defRPr sz="7200" b="1" i="0" u="none" strike="noStrike" cap="none">
                <a:solidFill>
                  <a:srgbClr val="008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444108" y="2476498"/>
            <a:ext cx="5087076" cy="39436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5531184" y="2471849"/>
            <a:ext cx="6263789" cy="39436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581837" y="457199"/>
            <a:ext cx="9209109" cy="18234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000" b="1" i="0" u="none" strike="noStrike" cap="none">
                <a:solidFill>
                  <a:srgbClr val="008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6527408" y="2489200"/>
            <a:ext cx="5087076" cy="39436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561474" y="2489200"/>
            <a:ext cx="5853395" cy="39436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44380" y="99322"/>
            <a:ext cx="11463420" cy="16011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  <a:defRPr sz="72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593558" y="1812757"/>
            <a:ext cx="11421979" cy="463616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>
              <a:alpha val="57647"/>
            </a:schemeClr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44380" y="99322"/>
            <a:ext cx="11463420" cy="16011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  <a:defRPr sz="72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593558" y="1812757"/>
            <a:ext cx="11421979" cy="463616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>
              <a:alpha val="57647"/>
            </a:schemeClr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44380" y="99322"/>
            <a:ext cx="11463420" cy="16011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  <a:defRPr sz="72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6096286" y="1781070"/>
            <a:ext cx="5469021" cy="475314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>
              <a:alpha val="57647"/>
            </a:schemeClr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idx="2"/>
          </p:nvPr>
        </p:nvSpPr>
        <p:spPr>
          <a:xfrm>
            <a:off x="673099" y="1996859"/>
            <a:ext cx="5305019" cy="4086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44380" y="175522"/>
            <a:ext cx="11463420" cy="16011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0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6096286" y="1781070"/>
            <a:ext cx="5469021" cy="475314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>
              <a:alpha val="57647"/>
            </a:schemeClr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673099" y="1996859"/>
            <a:ext cx="5305019" cy="4086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44380" y="112022"/>
            <a:ext cx="11919284" cy="16011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385623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368968" y="1812757"/>
            <a:ext cx="11222810" cy="4572001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44380" y="99322"/>
            <a:ext cx="11919284" cy="16011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385623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368968" y="1812757"/>
            <a:ext cx="6389677" cy="4572001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6758645" y="1812757"/>
            <a:ext cx="5305019" cy="4086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  <a:defRPr sz="72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2"/>
          </p:nvPr>
        </p:nvSpPr>
        <p:spPr>
          <a:xfrm>
            <a:off x="673099" y="1996859"/>
            <a:ext cx="5305019" cy="4086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6096286" y="1781071"/>
            <a:ext cx="5855082" cy="430223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6282">
              <a:srgbClr val="FFFFFF"/>
            </a:gs>
            <a:gs pos="75000">
              <a:srgbClr val="FFFFFF"/>
            </a:gs>
            <a:gs pos="86999">
              <a:srgbClr val="FFC000"/>
            </a:gs>
            <a:gs pos="100000">
              <a:srgbClr val="548235"/>
            </a:gs>
          </a:gsLst>
          <a:lin ang="66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 t="9584" b="8055"/>
          <a:stretch/>
        </p:blipFill>
        <p:spPr>
          <a:xfrm>
            <a:off x="-152400" y="-133350"/>
            <a:ext cx="2687637" cy="24558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grpSp>
        <p:nvGrpSpPr>
          <p:cNvPr id="11" name="Shape 11"/>
          <p:cNvGrpSpPr/>
          <p:nvPr/>
        </p:nvGrpSpPr>
        <p:grpSpPr>
          <a:xfrm>
            <a:off x="219075" y="165100"/>
            <a:ext cx="11757025" cy="6528720"/>
            <a:chOff x="219075" y="165100"/>
            <a:chExt cx="11757025" cy="6528720"/>
          </a:xfrm>
        </p:grpSpPr>
        <p:pic>
          <p:nvPicPr>
            <p:cNvPr id="12" name="Shape 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9075" y="165100"/>
              <a:ext cx="11650999" cy="6528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Shape 13"/>
            <p:cNvSpPr txBox="1"/>
            <p:nvPr/>
          </p:nvSpPr>
          <p:spPr>
            <a:xfrm>
              <a:off x="279400" y="196850"/>
              <a:ext cx="11696700" cy="64452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72493" cy="685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 t="9584" b="8055"/>
          <a:stretch/>
        </p:blipFill>
        <p:spPr>
          <a:xfrm>
            <a:off x="9332912" y="4505325"/>
            <a:ext cx="2919412" cy="241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grpSp>
        <p:nvGrpSpPr>
          <p:cNvPr id="87" name="Shape 87"/>
          <p:cNvGrpSpPr/>
          <p:nvPr/>
        </p:nvGrpSpPr>
        <p:grpSpPr>
          <a:xfrm>
            <a:off x="212725" y="1792287"/>
            <a:ext cx="11737975" cy="4559562"/>
            <a:chOff x="212725" y="1792287"/>
            <a:chExt cx="11737975" cy="4559562"/>
          </a:xfrm>
        </p:grpSpPr>
        <p:pic>
          <p:nvPicPr>
            <p:cNvPr id="88" name="Shape 8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2725" y="1792287"/>
              <a:ext cx="11615787" cy="4559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Shape 89"/>
            <p:cNvSpPr txBox="1"/>
            <p:nvPr/>
          </p:nvSpPr>
          <p:spPr>
            <a:xfrm>
              <a:off x="273050" y="1825625"/>
              <a:ext cx="11677650" cy="44465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6282">
              <a:srgbClr val="FFFFFF"/>
            </a:gs>
            <a:gs pos="75000">
              <a:srgbClr val="FFFFFF"/>
            </a:gs>
            <a:gs pos="86999">
              <a:srgbClr val="FFC000"/>
            </a:gs>
            <a:gs pos="100000">
              <a:srgbClr val="548235"/>
            </a:gs>
          </a:gsLst>
          <a:lin ang="66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t="9584" b="8055"/>
          <a:stretch/>
        </p:blipFill>
        <p:spPr>
          <a:xfrm>
            <a:off x="128587" y="249237"/>
            <a:ext cx="2303462" cy="19145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grpSp>
        <p:nvGrpSpPr>
          <p:cNvPr id="98" name="Shape 98"/>
          <p:cNvGrpSpPr/>
          <p:nvPr/>
        </p:nvGrpSpPr>
        <p:grpSpPr>
          <a:xfrm>
            <a:off x="219075" y="165100"/>
            <a:ext cx="11757025" cy="6528720"/>
            <a:chOff x="219075" y="165100"/>
            <a:chExt cx="11757025" cy="6528720"/>
          </a:xfrm>
        </p:grpSpPr>
        <p:pic>
          <p:nvPicPr>
            <p:cNvPr id="99" name="Shape 9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9075" y="165100"/>
              <a:ext cx="11650999" cy="6528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Shape 100"/>
            <p:cNvSpPr txBox="1"/>
            <p:nvPr/>
          </p:nvSpPr>
          <p:spPr>
            <a:xfrm>
              <a:off x="279400" y="196850"/>
              <a:ext cx="11696700" cy="64452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0162"/>
            <a:ext cx="12167819" cy="69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4">
            <a:alphaModFix/>
          </a:blip>
          <a:srcRect t="9584" b="8055"/>
          <a:stretch/>
        </p:blipFill>
        <p:spPr>
          <a:xfrm>
            <a:off x="11112500" y="-49212"/>
            <a:ext cx="1135062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 l="1240" r="14398"/>
          <a:stretch/>
        </p:blipFill>
        <p:spPr>
          <a:xfrm>
            <a:off x="0" y="-31750"/>
            <a:ext cx="7734042" cy="687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 rotWithShape="1">
          <a:blip r:embed="rId4">
            <a:alphaModFix/>
          </a:blip>
          <a:srcRect t="9584" b="8055"/>
          <a:stretch/>
        </p:blipFill>
        <p:spPr>
          <a:xfrm>
            <a:off x="11112500" y="-49212"/>
            <a:ext cx="1135062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0162"/>
            <a:ext cx="12167819" cy="69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4">
            <a:alphaModFix/>
          </a:blip>
          <a:srcRect t="9584" b="8055"/>
          <a:stretch/>
        </p:blipFill>
        <p:spPr>
          <a:xfrm>
            <a:off x="11112500" y="-49212"/>
            <a:ext cx="1135062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 l="1240" r="14398"/>
          <a:stretch/>
        </p:blipFill>
        <p:spPr>
          <a:xfrm>
            <a:off x="0" y="-31750"/>
            <a:ext cx="7734042" cy="687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 rotWithShape="1">
          <a:blip r:embed="rId4">
            <a:alphaModFix/>
          </a:blip>
          <a:srcRect t="9584" b="8055"/>
          <a:stretch/>
        </p:blipFill>
        <p:spPr>
          <a:xfrm>
            <a:off x="11112500" y="-49212"/>
            <a:ext cx="1135062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6282">
              <a:srgbClr val="FFFFFF"/>
            </a:gs>
            <a:gs pos="75000">
              <a:srgbClr val="E2F0D9"/>
            </a:gs>
            <a:gs pos="86999">
              <a:srgbClr val="FFC000"/>
            </a:gs>
            <a:gs pos="100000">
              <a:srgbClr val="548235"/>
            </a:gs>
          </a:gsLst>
          <a:lin ang="1200000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5257800"/>
            <a:ext cx="1612900" cy="1600200"/>
          </a:xfrm>
          <a:prstGeom prst="rtTriangle">
            <a:avLst/>
          </a:prstGeom>
          <a:gradFill>
            <a:gsLst>
              <a:gs pos="0">
                <a:srgbClr val="FFC746"/>
              </a:gs>
              <a:gs pos="50000">
                <a:srgbClr val="FFC600"/>
              </a:gs>
              <a:gs pos="100000">
                <a:srgbClr val="E5B6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t="9584" b="8055"/>
          <a:stretch/>
        </p:blipFill>
        <p:spPr>
          <a:xfrm>
            <a:off x="-85725" y="5913437"/>
            <a:ext cx="1133475" cy="10001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6282">
              <a:srgbClr val="FFFFFF"/>
            </a:gs>
            <a:gs pos="75000">
              <a:srgbClr val="E2F0D9"/>
            </a:gs>
            <a:gs pos="86999">
              <a:srgbClr val="FFDD71"/>
            </a:gs>
            <a:gs pos="100000">
              <a:srgbClr val="548235"/>
            </a:gs>
          </a:gsLst>
          <a:lin ang="1560000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5257800"/>
            <a:ext cx="1612900" cy="1600200"/>
          </a:xfrm>
          <a:prstGeom prst="rtTriangle">
            <a:avLst/>
          </a:prstGeom>
          <a:gradFill>
            <a:gsLst>
              <a:gs pos="0">
                <a:srgbClr val="FFC746"/>
              </a:gs>
              <a:gs pos="50000">
                <a:srgbClr val="FFC600"/>
              </a:gs>
              <a:gs pos="100000">
                <a:srgbClr val="E5B6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t="9584" b="8055"/>
          <a:stretch/>
        </p:blipFill>
        <p:spPr>
          <a:xfrm>
            <a:off x="-85725" y="5913437"/>
            <a:ext cx="1133475" cy="10001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72493" cy="685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t="9584" b="8055"/>
          <a:stretch/>
        </p:blipFill>
        <p:spPr>
          <a:xfrm>
            <a:off x="9332912" y="4505325"/>
            <a:ext cx="2919412" cy="241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grpSp>
        <p:nvGrpSpPr>
          <p:cNvPr id="77" name="Shape 77"/>
          <p:cNvGrpSpPr/>
          <p:nvPr/>
        </p:nvGrpSpPr>
        <p:grpSpPr>
          <a:xfrm>
            <a:off x="212725" y="1792287"/>
            <a:ext cx="11737975" cy="4559562"/>
            <a:chOff x="212725" y="1792287"/>
            <a:chExt cx="11737975" cy="4559562"/>
          </a:xfrm>
        </p:grpSpPr>
        <p:pic>
          <p:nvPicPr>
            <p:cNvPr id="78" name="Shape 7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2725" y="1792287"/>
              <a:ext cx="11615787" cy="4559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Shape 79"/>
            <p:cNvSpPr txBox="1"/>
            <p:nvPr/>
          </p:nvSpPr>
          <p:spPr>
            <a:xfrm>
              <a:off x="273050" y="1825625"/>
              <a:ext cx="11677650" cy="44465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581275" y="457200"/>
            <a:ext cx="9209087" cy="18240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/>
              <a:t>Student of the Month</a:t>
            </a:r>
          </a:p>
          <a:p>
            <a:pPr marL="0" marR="0" lvl="0" indent="0" algn="ctr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dirty="0"/>
              <a:t>English </a:t>
            </a:r>
            <a:r>
              <a:rPr lang="en-US" sz="6000" dirty="0" smtClean="0"/>
              <a:t>Department</a:t>
            </a:r>
            <a:endParaRPr lang="en-US" sz="6000"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03943" y="2405452"/>
            <a:ext cx="5715000" cy="39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20000"/>
              <a:buFont typeface="Arial"/>
              <a:buNone/>
            </a:pPr>
            <a:r>
              <a:rPr lang="en-US" sz="3000" dirty="0"/>
              <a:t>Elijah Powell </a:t>
            </a:r>
          </a:p>
          <a:p>
            <a:pPr marL="11430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0"/>
              <a:buFont typeface="Arial"/>
              <a:buNone/>
            </a:pPr>
            <a:r>
              <a:rPr lang="en-US" sz="2400" dirty="0"/>
              <a:t>Freshmen English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20000"/>
              <a:buFont typeface="Arial"/>
              <a:buNone/>
            </a:pPr>
            <a:r>
              <a:rPr lang="en-US" sz="3000" dirty="0"/>
              <a:t>Macy Dickerson</a:t>
            </a:r>
          </a:p>
          <a:p>
            <a:pPr marL="11430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0"/>
              <a:buFont typeface="Arial"/>
              <a:buNone/>
            </a:pPr>
            <a:r>
              <a:rPr lang="en-US" sz="2400" dirty="0"/>
              <a:t>Freshmen Honors English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20000"/>
              <a:buFont typeface="Arial"/>
              <a:buNone/>
            </a:pPr>
            <a:r>
              <a:rPr lang="en-US" sz="3000" dirty="0"/>
              <a:t>Katie Smith </a:t>
            </a:r>
          </a:p>
          <a:p>
            <a:pPr marL="11430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0"/>
              <a:buFont typeface="Arial"/>
              <a:buNone/>
            </a:pPr>
            <a:r>
              <a:rPr lang="en-US" sz="2400" dirty="0"/>
              <a:t>Sophomore English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20000"/>
              <a:buFont typeface="Arial"/>
              <a:buNone/>
            </a:pPr>
            <a:r>
              <a:rPr lang="en-US" sz="3000" dirty="0"/>
              <a:t>Riley </a:t>
            </a:r>
            <a:r>
              <a:rPr lang="en-US" sz="3000" dirty="0" err="1"/>
              <a:t>Kelch</a:t>
            </a:r>
            <a:r>
              <a:rPr lang="en-US" sz="3000" dirty="0"/>
              <a:t> </a:t>
            </a:r>
          </a:p>
          <a:p>
            <a:pPr marL="11430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0"/>
              <a:buFont typeface="Arial"/>
              <a:buNone/>
            </a:pPr>
            <a:r>
              <a:rPr lang="en-US" sz="2400" dirty="0"/>
              <a:t>Sophomore Honors English</a:t>
            </a:r>
          </a:p>
          <a:p>
            <a:pPr marL="0" marR="0" lvl="0" indent="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20000"/>
              <a:buFont typeface="Arial"/>
              <a:buNone/>
            </a:pPr>
            <a:r>
              <a:rPr lang="en-US" sz="3000" dirty="0" err="1"/>
              <a:t>Fizza</a:t>
            </a:r>
            <a:r>
              <a:rPr lang="en-US" sz="3000" dirty="0"/>
              <a:t> </a:t>
            </a:r>
            <a:r>
              <a:rPr lang="en-US" sz="3000" dirty="0" err="1"/>
              <a:t>Rehman</a:t>
            </a:r>
            <a:r>
              <a:rPr lang="en-US" sz="3000" dirty="0"/>
              <a:t> </a:t>
            </a:r>
          </a:p>
          <a:p>
            <a:pPr marL="914400" marR="0" lvl="0" indent="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0"/>
              <a:buFont typeface="Arial"/>
              <a:buNone/>
            </a:pPr>
            <a:r>
              <a:rPr lang="en-US" sz="2400" dirty="0"/>
              <a:t>Junior Comparative Studies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20000"/>
              <a:buFont typeface="Arial"/>
              <a:buNone/>
            </a:pPr>
            <a:endParaRPr sz="3000"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5530800" y="2481825"/>
            <a:ext cx="6661200" cy="39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lvl="0" indent="-228600" rtl="0">
              <a:spcBef>
                <a:spcPts val="0"/>
              </a:spcBef>
              <a:buClr>
                <a:schemeClr val="dk1"/>
              </a:buClr>
              <a:buSzPct val="220000"/>
              <a:buFont typeface="Arial"/>
              <a:buNone/>
            </a:pPr>
            <a:r>
              <a:rPr lang="en-US" sz="3000" dirty="0"/>
              <a:t>Jane Lee </a:t>
            </a:r>
          </a:p>
          <a:p>
            <a:pPr marL="1143000" lvl="0" indent="-228600" rtl="0">
              <a:spcBef>
                <a:spcPts val="0"/>
              </a:spcBef>
              <a:buClr>
                <a:schemeClr val="dk1"/>
              </a:buClr>
              <a:buSzPct val="275000"/>
              <a:buFont typeface="Arial"/>
              <a:buNone/>
            </a:pPr>
            <a:r>
              <a:rPr lang="en-US" sz="2400" dirty="0"/>
              <a:t>AP 3 Language &amp; Composition</a:t>
            </a:r>
          </a:p>
          <a:p>
            <a:pPr marL="228600" lvl="0" indent="-228600" rtl="0">
              <a:spcBef>
                <a:spcPts val="0"/>
              </a:spcBef>
              <a:buClr>
                <a:schemeClr val="dk1"/>
              </a:buClr>
              <a:buSzPct val="220000"/>
              <a:buFont typeface="Arial"/>
              <a:buNone/>
            </a:pPr>
            <a:r>
              <a:rPr lang="en-US" sz="3000" dirty="0"/>
              <a:t>Jorge Sanchez </a:t>
            </a:r>
          </a:p>
          <a:p>
            <a:pPr marL="1143000" lvl="0" indent="-228600" rtl="0">
              <a:spcBef>
                <a:spcPts val="0"/>
              </a:spcBef>
              <a:buClr>
                <a:schemeClr val="dk1"/>
              </a:buClr>
              <a:buSzPct val="275000"/>
              <a:buFont typeface="Arial"/>
              <a:buNone/>
            </a:pPr>
            <a:r>
              <a:rPr lang="en-US" sz="2400" dirty="0"/>
              <a:t>Communication &amp; Composition</a:t>
            </a:r>
          </a:p>
          <a:p>
            <a:pPr marL="228600" lvl="0" indent="-228600" rtl="0">
              <a:spcBef>
                <a:spcPts val="0"/>
              </a:spcBef>
              <a:buClr>
                <a:schemeClr val="dk1"/>
              </a:buClr>
              <a:buSzPct val="220000"/>
              <a:buFont typeface="Arial"/>
              <a:buNone/>
            </a:pPr>
            <a:r>
              <a:rPr lang="en-US" sz="3000" dirty="0" err="1"/>
              <a:t>Shaelyn</a:t>
            </a:r>
            <a:r>
              <a:rPr lang="en-US" sz="3000" dirty="0"/>
              <a:t> </a:t>
            </a:r>
            <a:r>
              <a:rPr lang="en-US" sz="3000" dirty="0" err="1"/>
              <a:t>Iyer</a:t>
            </a:r>
            <a:r>
              <a:rPr lang="en-US" sz="3000" dirty="0"/>
              <a:t> </a:t>
            </a:r>
          </a:p>
          <a:p>
            <a:pPr marL="1143000" lvl="0" indent="-228600" rtl="0">
              <a:spcBef>
                <a:spcPts val="0"/>
              </a:spcBef>
              <a:buClr>
                <a:schemeClr val="dk1"/>
              </a:buClr>
              <a:buSzPct val="275000"/>
              <a:buFont typeface="Arial"/>
              <a:buNone/>
            </a:pPr>
            <a:r>
              <a:rPr lang="en-US" sz="2400" dirty="0"/>
              <a:t>AP 4 Literature &amp; Composition</a:t>
            </a:r>
          </a:p>
          <a:p>
            <a:pPr marL="228600" lvl="0" indent="-228600" rtl="0">
              <a:spcBef>
                <a:spcPts val="0"/>
              </a:spcBef>
              <a:buClr>
                <a:schemeClr val="dk1"/>
              </a:buClr>
              <a:buSzPct val="220000"/>
              <a:buFont typeface="Arial"/>
              <a:buNone/>
            </a:pPr>
            <a:r>
              <a:rPr lang="en-US" sz="3000" dirty="0"/>
              <a:t>Logan Williams </a:t>
            </a:r>
          </a:p>
          <a:p>
            <a:pPr marL="1143000" lvl="0" indent="-228600" rtl="0">
              <a:spcBef>
                <a:spcPts val="0"/>
              </a:spcBef>
              <a:buClr>
                <a:schemeClr val="dk1"/>
              </a:buClr>
              <a:buSzPct val="275000"/>
              <a:buFont typeface="Arial"/>
              <a:buNone/>
            </a:pPr>
            <a:r>
              <a:rPr lang="en-US" sz="2400" dirty="0"/>
              <a:t>Creative Writing I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0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tudent of the Month&amp;#x0D;English Department&amp;quot;&quot;/&gt;&lt;property id=&quot;20307&quot; value=&quot;256&quot;/&gt;&lt;/object&gt;&lt;/object&gt;&lt;object type=&quot;8&quot; unique_id=&quot;1000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10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I_THEME_TEMPLATE_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Candara</vt:lpstr>
      <vt:lpstr>Arial</vt:lpstr>
      <vt:lpstr>Cambria</vt:lpstr>
      <vt:lpstr>10_Office Theme</vt:lpstr>
      <vt:lpstr>POI_THEME_TEMPLATE_DESIGN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Student of the Month English Department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of the Month English Department</dc:title>
  <cp:lastModifiedBy>Schill, Diana</cp:lastModifiedBy>
  <cp:revision>1</cp:revision>
  <dcterms:modified xsi:type="dcterms:W3CDTF">2017-10-02T12:48:55Z</dcterms:modified>
</cp:coreProperties>
</file>