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Lobster"/>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Lobster-regular.fntdata"/><Relationship Id="rId25" Type="http://schemas.openxmlformats.org/officeDocument/2006/relationships/slide" Target="slides/slide19.xml"/><Relationship Id="rId47" Type="http://schemas.openxmlformats.org/officeDocument/2006/relationships/slide" Target="slides/slide41.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Terri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Terri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t>Terri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t>Terri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t>Terri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ts val="1100"/>
              <a:buFont typeface="Arial"/>
              <a:buNone/>
            </a:pPr>
            <a:r>
              <a:rPr lang="en"/>
              <a:t>Terri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ts val="1100"/>
              <a:buFont typeface="Arial"/>
              <a:buNone/>
            </a:pPr>
            <a:r>
              <a:rPr lang="en">
                <a:solidFill>
                  <a:schemeClr val="dk1"/>
                </a:solidFill>
              </a:rPr>
              <a:t>Keeley</a:t>
            </a:r>
          </a:p>
          <a:p>
            <a:pPr lvl="0">
              <a:spcBef>
                <a:spcPts val="0"/>
              </a:spcBef>
              <a:buNone/>
            </a:pPr>
            <a:r>
              <a:t/>
            </a:r>
            <a:endParaRPr/>
          </a:p>
          <a:p>
            <a:pPr lvl="0">
              <a:lnSpc>
                <a:spcPct val="115000"/>
              </a:lnSpc>
              <a:spcBef>
                <a:spcPts val="0"/>
              </a:spcBef>
              <a:spcAft>
                <a:spcPts val="1600"/>
              </a:spcAft>
              <a:buClr>
                <a:schemeClr val="dk1"/>
              </a:buClr>
              <a:buSzPts val="1100"/>
              <a:buFont typeface="Arial"/>
              <a:buNone/>
            </a:pPr>
            <a:r>
              <a:t/>
            </a:r>
            <a:endParaRPr sz="1050">
              <a:solidFill>
                <a:srgbClr val="222222"/>
              </a:solidFill>
              <a:latin typeface="Verdana"/>
              <a:ea typeface="Verdana"/>
              <a:cs typeface="Verdana"/>
              <a:sym typeface="Verdana"/>
            </a:endParaRPr>
          </a:p>
          <a:p>
            <a:pPr lvl="0">
              <a:lnSpc>
                <a:spcPct val="115000"/>
              </a:lnSpc>
              <a:spcBef>
                <a:spcPts val="0"/>
              </a:spcBef>
              <a:buClr>
                <a:schemeClr val="dk1"/>
              </a:buClr>
              <a:buSzPts val="1100"/>
              <a:buFont typeface="Arial"/>
              <a:buNone/>
            </a:pPr>
            <a:r>
              <a:rPr b="1" lang="en" sz="1050">
                <a:solidFill>
                  <a:srgbClr val="222222"/>
                </a:solidFill>
                <a:latin typeface="Verdana"/>
                <a:ea typeface="Verdana"/>
                <a:cs typeface="Verdana"/>
                <a:sym typeface="Verdana"/>
              </a:rPr>
              <a:t>Pre-Algebraic Number Skills and Concepts</a:t>
            </a:r>
          </a:p>
          <a:p>
            <a:pPr lvl="0">
              <a:lnSpc>
                <a:spcPct val="115000"/>
              </a:lnSpc>
              <a:spcBef>
                <a:spcPts val="0"/>
              </a:spcBef>
              <a:buClr>
                <a:schemeClr val="dk1"/>
              </a:buClr>
              <a:buSzPts val="1100"/>
              <a:buFont typeface="Arial"/>
              <a:buNone/>
            </a:pPr>
            <a:r>
              <a:rPr lang="en" sz="1050">
                <a:solidFill>
                  <a:srgbClr val="222222"/>
                </a:solidFill>
                <a:latin typeface="Verdana"/>
                <a:ea typeface="Verdana"/>
                <a:cs typeface="Verdana"/>
                <a:sym typeface="Verdana"/>
              </a:rPr>
              <a:t>The items on this subtest measure a student’s computational skills, understanding of mathematical concepts and the ability to solve mathematics problems.</a:t>
            </a:r>
          </a:p>
          <a:p>
            <a:pPr lvl="0">
              <a:lnSpc>
                <a:spcPct val="115000"/>
              </a:lnSpc>
              <a:spcBef>
                <a:spcPts val="0"/>
              </a:spcBef>
              <a:buClr>
                <a:schemeClr val="dk1"/>
              </a:buClr>
              <a:buSzPts val="1100"/>
              <a:buFont typeface="Arial"/>
              <a:buNone/>
            </a:pPr>
            <a:r>
              <a:rPr b="1" lang="en" sz="1050">
                <a:solidFill>
                  <a:srgbClr val="222222"/>
                </a:solidFill>
                <a:latin typeface="Verdana"/>
                <a:ea typeface="Verdana"/>
                <a:cs typeface="Verdana"/>
                <a:sym typeface="Verdana"/>
              </a:rPr>
              <a:t>Interpreting Mathematical Information</a:t>
            </a:r>
          </a:p>
          <a:p>
            <a:pPr lvl="0">
              <a:lnSpc>
                <a:spcPct val="115000"/>
              </a:lnSpc>
              <a:spcBef>
                <a:spcPts val="0"/>
              </a:spcBef>
              <a:buClr>
                <a:schemeClr val="dk1"/>
              </a:buClr>
              <a:buSzPts val="1100"/>
              <a:buFont typeface="Arial"/>
              <a:buNone/>
            </a:pPr>
            <a:r>
              <a:rPr lang="en" sz="1050">
                <a:solidFill>
                  <a:srgbClr val="222222"/>
                </a:solidFill>
                <a:latin typeface="Verdana"/>
                <a:ea typeface="Verdana"/>
                <a:cs typeface="Verdana"/>
                <a:sym typeface="Verdana"/>
              </a:rPr>
              <a:t>The items on this subtest are based upon information presented in graphs or upon definitions of mathematical terms or operations. The items assess how well a student can learn new material presented in graphs or text.</a:t>
            </a:r>
          </a:p>
          <a:p>
            <a:pPr lvl="0">
              <a:lnSpc>
                <a:spcPct val="115000"/>
              </a:lnSpc>
              <a:spcBef>
                <a:spcPts val="0"/>
              </a:spcBef>
              <a:buClr>
                <a:schemeClr val="dk1"/>
              </a:buClr>
              <a:buSzPts val="1100"/>
              <a:buFont typeface="Arial"/>
              <a:buNone/>
            </a:pPr>
            <a:r>
              <a:rPr b="1" lang="en" sz="1050">
                <a:solidFill>
                  <a:srgbClr val="222222"/>
                </a:solidFill>
                <a:latin typeface="Verdana"/>
                <a:ea typeface="Verdana"/>
                <a:cs typeface="Verdana"/>
                <a:sym typeface="Verdana"/>
              </a:rPr>
              <a:t>Representing Relationships</a:t>
            </a:r>
          </a:p>
          <a:p>
            <a:pPr lvl="0">
              <a:lnSpc>
                <a:spcPct val="115000"/>
              </a:lnSpc>
              <a:spcBef>
                <a:spcPts val="0"/>
              </a:spcBef>
              <a:buClr>
                <a:schemeClr val="dk1"/>
              </a:buClr>
              <a:buSzPts val="1100"/>
              <a:buFont typeface="Arial"/>
              <a:buNone/>
            </a:pPr>
            <a:r>
              <a:rPr lang="en" sz="1050">
                <a:solidFill>
                  <a:srgbClr val="222222"/>
                </a:solidFill>
                <a:latin typeface="Verdana"/>
                <a:ea typeface="Verdana"/>
                <a:cs typeface="Verdana"/>
                <a:sym typeface="Verdana"/>
              </a:rPr>
              <a:t>For each of the exercises in this part of the test, the student must find the rule that represents the given numerical relationship. Some of the items present the relationship in table form while others present the relationship in verbal form.</a:t>
            </a:r>
          </a:p>
          <a:p>
            <a:pPr lvl="0">
              <a:lnSpc>
                <a:spcPct val="115000"/>
              </a:lnSpc>
              <a:spcBef>
                <a:spcPts val="0"/>
              </a:spcBef>
              <a:buClr>
                <a:schemeClr val="dk1"/>
              </a:buClr>
              <a:buSzPts val="1100"/>
              <a:buFont typeface="Arial"/>
              <a:buNone/>
            </a:pPr>
            <a:r>
              <a:rPr b="1" lang="en" sz="1050">
                <a:solidFill>
                  <a:srgbClr val="222222"/>
                </a:solidFill>
                <a:latin typeface="Verdana"/>
                <a:ea typeface="Verdana"/>
                <a:cs typeface="Verdana"/>
                <a:sym typeface="Verdana"/>
              </a:rPr>
              <a:t>Using Symbols</a:t>
            </a:r>
          </a:p>
          <a:p>
            <a:pPr lvl="0" rtl="0">
              <a:lnSpc>
                <a:spcPct val="115000"/>
              </a:lnSpc>
              <a:spcBef>
                <a:spcPts val="0"/>
              </a:spcBef>
              <a:buClr>
                <a:schemeClr val="dk1"/>
              </a:buClr>
              <a:buSzPts val="1100"/>
              <a:buFont typeface="Arial"/>
              <a:buNone/>
            </a:pPr>
            <a:r>
              <a:rPr lang="en" sz="1050">
                <a:solidFill>
                  <a:srgbClr val="222222"/>
                </a:solidFill>
                <a:latin typeface="Verdana"/>
                <a:ea typeface="Verdana"/>
                <a:cs typeface="Verdana"/>
                <a:sym typeface="Verdana"/>
              </a:rPr>
              <a:t>The last subtest measures how well students understand some of the important symbols of algebra and how they are used.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rgbClr val="000000"/>
              </a:buClr>
              <a:buSzPts val="1100"/>
              <a:buFont typeface="Arial"/>
              <a:buNone/>
            </a:pPr>
            <a:r>
              <a:rPr lang="en"/>
              <a:t>Siobhan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ts val="1100"/>
              <a:buFont typeface="Arial"/>
              <a:buNone/>
            </a:pPr>
            <a:r>
              <a:rPr lang="en">
                <a:solidFill>
                  <a:schemeClr val="dk1"/>
                </a:solidFill>
              </a:rPr>
              <a:t>Siobhan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Terri</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Siobhan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Siobhan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Siobhan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ts val="1100"/>
              <a:buFont typeface="Arial"/>
              <a:buNone/>
            </a:pPr>
            <a:r>
              <a:rPr lang="en">
                <a:solidFill>
                  <a:schemeClr val="dk1"/>
                </a:solidFill>
              </a:rPr>
              <a:t>Siobhan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Siobhan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Siobhan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Siobhan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Siobhan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Keeley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Terri</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6" name="Shape 3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Terri</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Terri</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Shape 3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Terri</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ts val="1100"/>
              <a:buFont typeface="Arial"/>
              <a:buNone/>
            </a:pPr>
            <a:r>
              <a:rPr lang="en">
                <a:solidFill>
                  <a:schemeClr val="dk1"/>
                </a:solidFill>
              </a:rPr>
              <a:t>Terri</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ts val="1100"/>
              <a:buFont typeface="Arial"/>
              <a:buNone/>
            </a:pPr>
            <a:r>
              <a:rPr lang="en">
                <a:solidFill>
                  <a:schemeClr val="dk1"/>
                </a:solidFill>
              </a:rPr>
              <a:t>Terri</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ts val="1100"/>
              <a:buFont typeface="Arial"/>
              <a:buNone/>
            </a:pPr>
            <a:r>
              <a:rPr lang="en">
                <a:solidFill>
                  <a:schemeClr val="dk1"/>
                </a:solidFill>
              </a:rPr>
              <a:t>Terri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Keeley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Keeley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Keeley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Clr>
                <a:schemeClr val="dk1"/>
              </a:buClr>
              <a:buSzPts val="1100"/>
              <a:buFont typeface="Arial"/>
              <a:buNone/>
            </a:pPr>
            <a:r>
              <a:rPr lang="en">
                <a:solidFill>
                  <a:schemeClr val="dk1"/>
                </a:solidFill>
              </a:rPr>
              <a:t>Keeley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4" name="Shape 54"/>
        <p:cNvGrpSpPr/>
        <p:nvPr/>
      </p:nvGrpSpPr>
      <p:grpSpPr>
        <a:xfrm>
          <a:off x="0" y="0"/>
          <a:ext cx="0" cy="0"/>
          <a:chOff x="0" y="0"/>
          <a:chExt cx="0" cy="0"/>
        </a:xfrm>
      </p:grpSpPr>
      <p:sp>
        <p:nvSpPr>
          <p:cNvPr id="55" name="Shape 55"/>
          <p:cNvSpPr txBox="1"/>
          <p:nvPr>
            <p:ph type="ctrTitle"/>
          </p:nvPr>
        </p:nvSpPr>
        <p:spPr>
          <a:xfrm>
            <a:off x="311708" y="744575"/>
            <a:ext cx="8520600" cy="2052600"/>
          </a:xfrm>
          <a:prstGeom prst="rect">
            <a:avLst/>
          </a:prstGeom>
        </p:spPr>
        <p:txBody>
          <a:bodyPr anchorCtr="0" anchor="b" bIns="91425" lIns="91425" rIns="91425" wrap="square" tIns="91425"/>
          <a:lstStyle>
            <a:lvl1pPr lvl="0" rtl="0" algn="ctr">
              <a:spcBef>
                <a:spcPts val="0"/>
              </a:spcBef>
              <a:buSzPts val="5200"/>
              <a:buNone/>
              <a:defRPr sz="5200"/>
            </a:lvl1pPr>
            <a:lvl2pPr lvl="1" rtl="0" algn="ctr">
              <a:spcBef>
                <a:spcPts val="0"/>
              </a:spcBef>
              <a:buSzPts val="5200"/>
              <a:buNone/>
              <a:defRPr sz="5200"/>
            </a:lvl2pPr>
            <a:lvl3pPr lvl="2" rtl="0" algn="ctr">
              <a:spcBef>
                <a:spcPts val="0"/>
              </a:spcBef>
              <a:buSzPts val="5200"/>
              <a:buNone/>
              <a:defRPr sz="5200"/>
            </a:lvl3pPr>
            <a:lvl4pPr lvl="3" rtl="0" algn="ctr">
              <a:spcBef>
                <a:spcPts val="0"/>
              </a:spcBef>
              <a:buSzPts val="5200"/>
              <a:buNone/>
              <a:defRPr sz="5200"/>
            </a:lvl4pPr>
            <a:lvl5pPr lvl="4" rtl="0" algn="ctr">
              <a:spcBef>
                <a:spcPts val="0"/>
              </a:spcBef>
              <a:buSzPts val="5200"/>
              <a:buNone/>
              <a:defRPr sz="5200"/>
            </a:lvl5pPr>
            <a:lvl6pPr lvl="5" rtl="0" algn="ctr">
              <a:spcBef>
                <a:spcPts val="0"/>
              </a:spcBef>
              <a:buSzPts val="5200"/>
              <a:buNone/>
              <a:defRPr sz="5200"/>
            </a:lvl6pPr>
            <a:lvl7pPr lvl="6" rtl="0" algn="ctr">
              <a:spcBef>
                <a:spcPts val="0"/>
              </a:spcBef>
              <a:buSzPts val="5200"/>
              <a:buNone/>
              <a:defRPr sz="5200"/>
            </a:lvl7pPr>
            <a:lvl8pPr lvl="7" rtl="0" algn="ctr">
              <a:spcBef>
                <a:spcPts val="0"/>
              </a:spcBef>
              <a:buSzPts val="5200"/>
              <a:buNone/>
              <a:defRPr sz="5200"/>
            </a:lvl8pPr>
            <a:lvl9pPr lvl="8" rtl="0" algn="ctr">
              <a:spcBef>
                <a:spcPts val="0"/>
              </a:spcBef>
              <a:buSzPts val="5200"/>
              <a:buNone/>
              <a:defRPr sz="5200"/>
            </a:lvl9pPr>
          </a:lstStyle>
          <a:p/>
        </p:txBody>
      </p:sp>
      <p:sp>
        <p:nvSpPr>
          <p:cNvPr id="56" name="Shape 56"/>
          <p:cNvSpPr txBox="1"/>
          <p:nvPr>
            <p:ph idx="1" type="subTitle"/>
          </p:nvPr>
        </p:nvSpPr>
        <p:spPr>
          <a:xfrm>
            <a:off x="311700" y="2834125"/>
            <a:ext cx="8520600" cy="792600"/>
          </a:xfrm>
          <a:prstGeom prst="rect">
            <a:avLst/>
          </a:prstGeom>
        </p:spPr>
        <p:txBody>
          <a:bodyPr anchorCtr="0" anchor="t" bIns="91425" lIns="91425"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58" name="Shape 58"/>
        <p:cNvGrpSpPr/>
        <p:nvPr/>
      </p:nvGrpSpPr>
      <p:grpSpPr>
        <a:xfrm>
          <a:off x="0" y="0"/>
          <a:ext cx="0" cy="0"/>
          <a:chOff x="0" y="0"/>
          <a:chExt cx="0" cy="0"/>
        </a:xfrm>
      </p:grpSpPr>
      <p:sp>
        <p:nvSpPr>
          <p:cNvPr id="59" name="Shape 59"/>
          <p:cNvSpPr txBox="1"/>
          <p:nvPr>
            <p:ph type="title"/>
          </p:nvPr>
        </p:nvSpPr>
        <p:spPr>
          <a:xfrm>
            <a:off x="311700" y="2150850"/>
            <a:ext cx="8520600" cy="841800"/>
          </a:xfrm>
          <a:prstGeom prst="rect">
            <a:avLst/>
          </a:prstGeom>
        </p:spPr>
        <p:txBody>
          <a:bodyPr anchorCtr="0" anchor="ctr" bIns="91425" lIns="91425" rIns="91425" wrap="square" tIns="91425"/>
          <a:lstStyle>
            <a:lvl1pPr lvl="0" rtl="0" algn="ctr">
              <a:spcBef>
                <a:spcPts val="0"/>
              </a:spcBef>
              <a:buSzPts val="3600"/>
              <a:buNone/>
              <a:defRPr sz="3600"/>
            </a:lvl1pPr>
            <a:lvl2pPr lvl="1" rtl="0" algn="ctr">
              <a:spcBef>
                <a:spcPts val="0"/>
              </a:spcBef>
              <a:buSzPts val="3600"/>
              <a:buNone/>
              <a:defRPr sz="3600"/>
            </a:lvl2pPr>
            <a:lvl3pPr lvl="2" rtl="0" algn="ctr">
              <a:spcBef>
                <a:spcPts val="0"/>
              </a:spcBef>
              <a:buSzPts val="3600"/>
              <a:buNone/>
              <a:defRPr sz="3600"/>
            </a:lvl3pPr>
            <a:lvl4pPr lvl="3" rtl="0" algn="ctr">
              <a:spcBef>
                <a:spcPts val="0"/>
              </a:spcBef>
              <a:buSzPts val="3600"/>
              <a:buNone/>
              <a:defRPr sz="3600"/>
            </a:lvl4pPr>
            <a:lvl5pPr lvl="4" rtl="0" algn="ctr">
              <a:spcBef>
                <a:spcPts val="0"/>
              </a:spcBef>
              <a:buSzPts val="3600"/>
              <a:buNone/>
              <a:defRPr sz="3600"/>
            </a:lvl5pPr>
            <a:lvl6pPr lvl="5" rtl="0" algn="ctr">
              <a:spcBef>
                <a:spcPts val="0"/>
              </a:spcBef>
              <a:buSzPts val="3600"/>
              <a:buNone/>
              <a:defRPr sz="3600"/>
            </a:lvl6pPr>
            <a:lvl7pPr lvl="6" rtl="0" algn="ctr">
              <a:spcBef>
                <a:spcPts val="0"/>
              </a:spcBef>
              <a:buSzPts val="3600"/>
              <a:buNone/>
              <a:defRPr sz="3600"/>
            </a:lvl7pPr>
            <a:lvl8pPr lvl="7" rtl="0" algn="ctr">
              <a:spcBef>
                <a:spcPts val="0"/>
              </a:spcBef>
              <a:buSzPts val="3600"/>
              <a:buNone/>
              <a:defRPr sz="3600"/>
            </a:lvl8pPr>
            <a:lvl9pPr lvl="8" rtl="0" algn="ctr">
              <a:spcBef>
                <a:spcPts val="0"/>
              </a:spcBef>
              <a:buSzPts val="3600"/>
              <a:buNone/>
              <a:defRPr sz="3600"/>
            </a:lvl9pPr>
          </a:lstStyle>
          <a:p/>
        </p:txBody>
      </p:sp>
      <p:sp>
        <p:nvSpPr>
          <p:cNvPr id="60" name="Shape 6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63" name="Shape 63"/>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64" name="Shape 6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67" name="Shape 67"/>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68" name="Shape 68"/>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69" name="Shape 6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72" name="Shape 7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3" name="Shape 73"/>
        <p:cNvGrpSpPr/>
        <p:nvPr/>
      </p:nvGrpSpPr>
      <p:grpSpPr>
        <a:xfrm>
          <a:off x="0" y="0"/>
          <a:ext cx="0" cy="0"/>
          <a:chOff x="0" y="0"/>
          <a:chExt cx="0" cy="0"/>
        </a:xfrm>
      </p:grpSpPr>
      <p:sp>
        <p:nvSpPr>
          <p:cNvPr id="74" name="Shape 74"/>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p:txBody>
      </p:sp>
      <p:sp>
        <p:nvSpPr>
          <p:cNvPr id="75" name="Shape 75"/>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76" name="Shape 7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77" name="Shape 77"/>
        <p:cNvGrpSpPr/>
        <p:nvPr/>
      </p:nvGrpSpPr>
      <p:grpSpPr>
        <a:xfrm>
          <a:off x="0" y="0"/>
          <a:ext cx="0" cy="0"/>
          <a:chOff x="0" y="0"/>
          <a:chExt cx="0" cy="0"/>
        </a:xfrm>
      </p:grpSpPr>
      <p:sp>
        <p:nvSpPr>
          <p:cNvPr id="78" name="Shape 78"/>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SzPts val="4800"/>
              <a:buNone/>
              <a:defRPr sz="4800"/>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0" name="Shape 80"/>
        <p:cNvGrpSpPr/>
        <p:nvPr/>
      </p:nvGrpSpPr>
      <p:grpSpPr>
        <a:xfrm>
          <a:off x="0" y="0"/>
          <a:ext cx="0" cy="0"/>
          <a:chOff x="0" y="0"/>
          <a:chExt cx="0" cy="0"/>
        </a:xfrm>
      </p:grpSpPr>
      <p:sp>
        <p:nvSpPr>
          <p:cNvPr id="81" name="Shape 81"/>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SzPts val="4200"/>
              <a:buNone/>
              <a:defRPr sz="4200"/>
            </a:lvl1pPr>
            <a:lvl2pPr lvl="1" rtl="0" algn="ctr">
              <a:spcBef>
                <a:spcPts val="0"/>
              </a:spcBef>
              <a:buSzPts val="4200"/>
              <a:buNone/>
              <a:defRPr sz="4200"/>
            </a:lvl2pPr>
            <a:lvl3pPr lvl="2" rtl="0" algn="ctr">
              <a:spcBef>
                <a:spcPts val="0"/>
              </a:spcBef>
              <a:buSzPts val="4200"/>
              <a:buNone/>
              <a:defRPr sz="4200"/>
            </a:lvl3pPr>
            <a:lvl4pPr lvl="3" rtl="0" algn="ctr">
              <a:spcBef>
                <a:spcPts val="0"/>
              </a:spcBef>
              <a:buSzPts val="4200"/>
              <a:buNone/>
              <a:defRPr sz="4200"/>
            </a:lvl4pPr>
            <a:lvl5pPr lvl="4" rtl="0" algn="ctr">
              <a:spcBef>
                <a:spcPts val="0"/>
              </a:spcBef>
              <a:buSzPts val="4200"/>
              <a:buNone/>
              <a:defRPr sz="4200"/>
            </a:lvl5pPr>
            <a:lvl6pPr lvl="5" rtl="0" algn="ctr">
              <a:spcBef>
                <a:spcPts val="0"/>
              </a:spcBef>
              <a:buSzPts val="4200"/>
              <a:buNone/>
              <a:defRPr sz="4200"/>
            </a:lvl6pPr>
            <a:lvl7pPr lvl="6" rtl="0" algn="ctr">
              <a:spcBef>
                <a:spcPts val="0"/>
              </a:spcBef>
              <a:buSzPts val="4200"/>
              <a:buNone/>
              <a:defRPr sz="4200"/>
            </a:lvl7pPr>
            <a:lvl8pPr lvl="7" rtl="0" algn="ctr">
              <a:spcBef>
                <a:spcPts val="0"/>
              </a:spcBef>
              <a:buSzPts val="4200"/>
              <a:buNone/>
              <a:defRPr sz="4200"/>
            </a:lvl8pPr>
            <a:lvl9pPr lvl="8" rtl="0" algn="ctr">
              <a:spcBef>
                <a:spcPts val="0"/>
              </a:spcBef>
              <a:buSzPts val="4200"/>
              <a:buNone/>
              <a:defRPr sz="4200"/>
            </a:lvl9pPr>
          </a:lstStyle>
          <a:p/>
        </p:txBody>
      </p:sp>
      <p:sp>
        <p:nvSpPr>
          <p:cNvPr id="83" name="Shape 83"/>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Shape 84"/>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85" name="Shape 8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86" name="Shape 86"/>
        <p:cNvGrpSpPr/>
        <p:nvPr/>
      </p:nvGrpSpPr>
      <p:grpSpPr>
        <a:xfrm>
          <a:off x="0" y="0"/>
          <a:ext cx="0" cy="0"/>
          <a:chOff x="0" y="0"/>
          <a:chExt cx="0" cy="0"/>
        </a:xfrm>
      </p:grpSpPr>
      <p:sp>
        <p:nvSpPr>
          <p:cNvPr id="87" name="Shape 87"/>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SzPts val="1800"/>
              <a:buNone/>
              <a:defRPr/>
            </a:lvl1pPr>
          </a:lstStyle>
          <a:p/>
        </p:txBody>
      </p:sp>
      <p:sp>
        <p:nvSpPr>
          <p:cNvPr id="88" name="Shape 8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89" name="Shape 89"/>
        <p:cNvGrpSpPr/>
        <p:nvPr/>
      </p:nvGrpSpPr>
      <p:grpSpPr>
        <a:xfrm>
          <a:off x="0" y="0"/>
          <a:ext cx="0" cy="0"/>
          <a:chOff x="0" y="0"/>
          <a:chExt cx="0" cy="0"/>
        </a:xfrm>
      </p:grpSpPr>
      <p:sp>
        <p:nvSpPr>
          <p:cNvPr id="90" name="Shape 90"/>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SzPts val="12000"/>
              <a:buNone/>
              <a:defRPr sz="12000"/>
            </a:lvl1pPr>
            <a:lvl2pPr lvl="1" rtl="0" algn="ctr">
              <a:spcBef>
                <a:spcPts val="0"/>
              </a:spcBef>
              <a:buSzPts val="12000"/>
              <a:buNone/>
              <a:defRPr sz="12000"/>
            </a:lvl2pPr>
            <a:lvl3pPr lvl="2" rtl="0" algn="ctr">
              <a:spcBef>
                <a:spcPts val="0"/>
              </a:spcBef>
              <a:buSzPts val="12000"/>
              <a:buNone/>
              <a:defRPr sz="12000"/>
            </a:lvl3pPr>
            <a:lvl4pPr lvl="3" rtl="0" algn="ctr">
              <a:spcBef>
                <a:spcPts val="0"/>
              </a:spcBef>
              <a:buSzPts val="12000"/>
              <a:buNone/>
              <a:defRPr sz="12000"/>
            </a:lvl4pPr>
            <a:lvl5pPr lvl="4" rtl="0" algn="ctr">
              <a:spcBef>
                <a:spcPts val="0"/>
              </a:spcBef>
              <a:buSzPts val="12000"/>
              <a:buNone/>
              <a:defRPr sz="12000"/>
            </a:lvl5pPr>
            <a:lvl6pPr lvl="5" rtl="0" algn="ctr">
              <a:spcBef>
                <a:spcPts val="0"/>
              </a:spcBef>
              <a:buSzPts val="12000"/>
              <a:buNone/>
              <a:defRPr sz="12000"/>
            </a:lvl6pPr>
            <a:lvl7pPr lvl="6" rtl="0" algn="ctr">
              <a:spcBef>
                <a:spcPts val="0"/>
              </a:spcBef>
              <a:buSzPts val="12000"/>
              <a:buNone/>
              <a:defRPr sz="12000"/>
            </a:lvl7pPr>
            <a:lvl8pPr lvl="7" rtl="0" algn="ctr">
              <a:spcBef>
                <a:spcPts val="0"/>
              </a:spcBef>
              <a:buSzPts val="12000"/>
              <a:buNone/>
              <a:defRPr sz="12000"/>
            </a:lvl8pPr>
            <a:lvl9pPr lvl="8" rtl="0" algn="ctr">
              <a:spcBef>
                <a:spcPts val="0"/>
              </a:spcBef>
              <a:buSzPts val="12000"/>
              <a:buNone/>
              <a:defRPr sz="12000"/>
            </a:lvl9pPr>
          </a:lstStyle>
          <a:p/>
        </p:txBody>
      </p:sp>
      <p:sp>
        <p:nvSpPr>
          <p:cNvPr id="91" name="Shape 91"/>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buSzPts val="1800"/>
              <a:buChar char="●"/>
              <a:defRPr/>
            </a:lvl1pPr>
            <a:lvl2pPr lvl="1" rtl="0" algn="ctr">
              <a:spcBef>
                <a:spcPts val="0"/>
              </a:spcBef>
              <a:buSzPts val="1400"/>
              <a:buChar char="○"/>
              <a:defRPr/>
            </a:lvl2pPr>
            <a:lvl3pPr lvl="2" rtl="0" algn="ctr">
              <a:spcBef>
                <a:spcPts val="0"/>
              </a:spcBef>
              <a:buSzPts val="1400"/>
              <a:buChar char="■"/>
              <a:defRPr/>
            </a:lvl3pPr>
            <a:lvl4pPr lvl="3" rtl="0" algn="ctr">
              <a:spcBef>
                <a:spcPts val="0"/>
              </a:spcBef>
              <a:buSzPts val="1400"/>
              <a:buChar char="●"/>
              <a:defRPr/>
            </a:lvl4pPr>
            <a:lvl5pPr lvl="4" rtl="0" algn="ctr">
              <a:spcBef>
                <a:spcPts val="0"/>
              </a:spcBef>
              <a:buSzPts val="1400"/>
              <a:buChar char="○"/>
              <a:defRPr/>
            </a:lvl5pPr>
            <a:lvl6pPr lvl="5" rtl="0" algn="ctr">
              <a:spcBef>
                <a:spcPts val="0"/>
              </a:spcBef>
              <a:buSzPts val="1400"/>
              <a:buChar char="■"/>
              <a:defRPr/>
            </a:lvl6pPr>
            <a:lvl7pPr lvl="6" rtl="0" algn="ctr">
              <a:spcBef>
                <a:spcPts val="0"/>
              </a:spcBef>
              <a:buSzPts val="1400"/>
              <a:buChar char="●"/>
              <a:defRPr/>
            </a:lvl7pPr>
            <a:lvl8pPr lvl="7" rtl="0" algn="ctr">
              <a:spcBef>
                <a:spcPts val="0"/>
              </a:spcBef>
              <a:buSzPts val="1400"/>
              <a:buChar char="○"/>
              <a:defRPr/>
            </a:lvl8pPr>
            <a:lvl9pPr lvl="8" rtl="0" algn="ctr">
              <a:spcBef>
                <a:spcPts val="0"/>
              </a:spcBef>
              <a:buSzPts val="1400"/>
              <a:buChar char="■"/>
              <a:defRPr/>
            </a:lvl9pPr>
          </a:lstStyle>
          <a:p/>
        </p:txBody>
      </p:sp>
      <p:sp>
        <p:nvSpPr>
          <p:cNvPr id="92" name="Shape 9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3" name="Shape 93"/>
        <p:cNvGrpSpPr/>
        <p:nvPr/>
      </p:nvGrpSpPr>
      <p:grpSpPr>
        <a:xfrm>
          <a:off x="0" y="0"/>
          <a:ext cx="0" cy="0"/>
          <a:chOff x="0" y="0"/>
          <a:chExt cx="0" cy="0"/>
        </a:xfrm>
      </p:grpSpPr>
      <p:sp>
        <p:nvSpPr>
          <p:cNvPr id="94" name="Shape 9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9" name="Shape 99"/>
        <p:cNvGrpSpPr/>
        <p:nvPr/>
      </p:nvGrpSpPr>
      <p:grpSpPr>
        <a:xfrm>
          <a:off x="0" y="0"/>
          <a:ext cx="0" cy="0"/>
          <a:chOff x="0" y="0"/>
          <a:chExt cx="0" cy="0"/>
        </a:xfrm>
      </p:grpSpPr>
      <p:sp>
        <p:nvSpPr>
          <p:cNvPr id="100" name="Shape 100"/>
          <p:cNvSpPr txBox="1"/>
          <p:nvPr>
            <p:ph type="ctrTitle"/>
          </p:nvPr>
        </p:nvSpPr>
        <p:spPr>
          <a:xfrm>
            <a:off x="311708" y="744575"/>
            <a:ext cx="8520600" cy="2052600"/>
          </a:xfrm>
          <a:prstGeom prst="rect">
            <a:avLst/>
          </a:prstGeom>
        </p:spPr>
        <p:txBody>
          <a:bodyPr anchorCtr="0" anchor="b" bIns="91425" lIns="91425" rIns="91425" wrap="square" tIns="91425"/>
          <a:lstStyle>
            <a:lvl1pPr lvl="0" rtl="0" algn="ctr">
              <a:spcBef>
                <a:spcPts val="0"/>
              </a:spcBef>
              <a:buSzPts val="5200"/>
              <a:buNone/>
              <a:defRPr sz="5200"/>
            </a:lvl1pPr>
            <a:lvl2pPr lvl="1" rtl="0" algn="ctr">
              <a:spcBef>
                <a:spcPts val="0"/>
              </a:spcBef>
              <a:buSzPts val="5200"/>
              <a:buNone/>
              <a:defRPr sz="5200"/>
            </a:lvl2pPr>
            <a:lvl3pPr lvl="2" rtl="0" algn="ctr">
              <a:spcBef>
                <a:spcPts val="0"/>
              </a:spcBef>
              <a:buSzPts val="5200"/>
              <a:buNone/>
              <a:defRPr sz="5200"/>
            </a:lvl3pPr>
            <a:lvl4pPr lvl="3" rtl="0" algn="ctr">
              <a:spcBef>
                <a:spcPts val="0"/>
              </a:spcBef>
              <a:buSzPts val="5200"/>
              <a:buNone/>
              <a:defRPr sz="5200"/>
            </a:lvl4pPr>
            <a:lvl5pPr lvl="4" rtl="0" algn="ctr">
              <a:spcBef>
                <a:spcPts val="0"/>
              </a:spcBef>
              <a:buSzPts val="5200"/>
              <a:buNone/>
              <a:defRPr sz="5200"/>
            </a:lvl5pPr>
            <a:lvl6pPr lvl="5" rtl="0" algn="ctr">
              <a:spcBef>
                <a:spcPts val="0"/>
              </a:spcBef>
              <a:buSzPts val="5200"/>
              <a:buNone/>
              <a:defRPr sz="5200"/>
            </a:lvl6pPr>
            <a:lvl7pPr lvl="6" rtl="0" algn="ctr">
              <a:spcBef>
                <a:spcPts val="0"/>
              </a:spcBef>
              <a:buSzPts val="5200"/>
              <a:buNone/>
              <a:defRPr sz="5200"/>
            </a:lvl7pPr>
            <a:lvl8pPr lvl="7" rtl="0" algn="ctr">
              <a:spcBef>
                <a:spcPts val="0"/>
              </a:spcBef>
              <a:buSzPts val="5200"/>
              <a:buNone/>
              <a:defRPr sz="5200"/>
            </a:lvl8pPr>
            <a:lvl9pPr lvl="8" rtl="0" algn="ctr">
              <a:spcBef>
                <a:spcPts val="0"/>
              </a:spcBef>
              <a:buSzPts val="5200"/>
              <a:buNone/>
              <a:defRPr sz="5200"/>
            </a:lvl9pPr>
          </a:lstStyle>
          <a:p/>
        </p:txBody>
      </p:sp>
      <p:sp>
        <p:nvSpPr>
          <p:cNvPr id="101" name="Shape 101"/>
          <p:cNvSpPr txBox="1"/>
          <p:nvPr>
            <p:ph idx="1" type="subTitle"/>
          </p:nvPr>
        </p:nvSpPr>
        <p:spPr>
          <a:xfrm>
            <a:off x="311700" y="2834125"/>
            <a:ext cx="8520600" cy="792600"/>
          </a:xfrm>
          <a:prstGeom prst="rect">
            <a:avLst/>
          </a:prstGeom>
        </p:spPr>
        <p:txBody>
          <a:bodyPr anchorCtr="0" anchor="t" bIns="91425" lIns="91425"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2" name="Shape 10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03" name="Shape 103"/>
        <p:cNvGrpSpPr/>
        <p:nvPr/>
      </p:nvGrpSpPr>
      <p:grpSpPr>
        <a:xfrm>
          <a:off x="0" y="0"/>
          <a:ext cx="0" cy="0"/>
          <a:chOff x="0" y="0"/>
          <a:chExt cx="0" cy="0"/>
        </a:xfrm>
      </p:grpSpPr>
      <p:sp>
        <p:nvSpPr>
          <p:cNvPr id="104" name="Shape 104"/>
          <p:cNvSpPr txBox="1"/>
          <p:nvPr>
            <p:ph type="title"/>
          </p:nvPr>
        </p:nvSpPr>
        <p:spPr>
          <a:xfrm>
            <a:off x="311700" y="2150850"/>
            <a:ext cx="8520600" cy="841800"/>
          </a:xfrm>
          <a:prstGeom prst="rect">
            <a:avLst/>
          </a:prstGeom>
        </p:spPr>
        <p:txBody>
          <a:bodyPr anchorCtr="0" anchor="ctr" bIns="91425" lIns="91425" rIns="91425" wrap="square" tIns="91425"/>
          <a:lstStyle>
            <a:lvl1pPr lvl="0" rtl="0" algn="ctr">
              <a:spcBef>
                <a:spcPts val="0"/>
              </a:spcBef>
              <a:buSzPts val="3600"/>
              <a:buNone/>
              <a:defRPr sz="3600"/>
            </a:lvl1pPr>
            <a:lvl2pPr lvl="1" rtl="0" algn="ctr">
              <a:spcBef>
                <a:spcPts val="0"/>
              </a:spcBef>
              <a:buSzPts val="3600"/>
              <a:buNone/>
              <a:defRPr sz="3600"/>
            </a:lvl2pPr>
            <a:lvl3pPr lvl="2" rtl="0" algn="ctr">
              <a:spcBef>
                <a:spcPts val="0"/>
              </a:spcBef>
              <a:buSzPts val="3600"/>
              <a:buNone/>
              <a:defRPr sz="3600"/>
            </a:lvl3pPr>
            <a:lvl4pPr lvl="3" rtl="0" algn="ctr">
              <a:spcBef>
                <a:spcPts val="0"/>
              </a:spcBef>
              <a:buSzPts val="3600"/>
              <a:buNone/>
              <a:defRPr sz="3600"/>
            </a:lvl4pPr>
            <a:lvl5pPr lvl="4" rtl="0" algn="ctr">
              <a:spcBef>
                <a:spcPts val="0"/>
              </a:spcBef>
              <a:buSzPts val="3600"/>
              <a:buNone/>
              <a:defRPr sz="3600"/>
            </a:lvl5pPr>
            <a:lvl6pPr lvl="5" rtl="0" algn="ctr">
              <a:spcBef>
                <a:spcPts val="0"/>
              </a:spcBef>
              <a:buSzPts val="3600"/>
              <a:buNone/>
              <a:defRPr sz="3600"/>
            </a:lvl6pPr>
            <a:lvl7pPr lvl="6" rtl="0" algn="ctr">
              <a:spcBef>
                <a:spcPts val="0"/>
              </a:spcBef>
              <a:buSzPts val="3600"/>
              <a:buNone/>
              <a:defRPr sz="3600"/>
            </a:lvl7pPr>
            <a:lvl8pPr lvl="7" rtl="0" algn="ctr">
              <a:spcBef>
                <a:spcPts val="0"/>
              </a:spcBef>
              <a:buSzPts val="3600"/>
              <a:buNone/>
              <a:defRPr sz="3600"/>
            </a:lvl8pPr>
            <a:lvl9pPr lvl="8" rtl="0" algn="ctr">
              <a:spcBef>
                <a:spcPts val="0"/>
              </a:spcBef>
              <a:buSzPts val="3600"/>
              <a:buNone/>
              <a:defRPr sz="3600"/>
            </a:lvl9pPr>
          </a:lstStyle>
          <a:p/>
        </p:txBody>
      </p:sp>
      <p:sp>
        <p:nvSpPr>
          <p:cNvPr id="105" name="Shape 10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108" name="Shape 108"/>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109" name="Shape 10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112" name="Shape 112"/>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113" name="Shape 113"/>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114" name="Shape 1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117" name="Shape 1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18" name="Shape 118"/>
        <p:cNvGrpSpPr/>
        <p:nvPr/>
      </p:nvGrpSpPr>
      <p:grpSpPr>
        <a:xfrm>
          <a:off x="0" y="0"/>
          <a:ext cx="0" cy="0"/>
          <a:chOff x="0" y="0"/>
          <a:chExt cx="0" cy="0"/>
        </a:xfrm>
      </p:grpSpPr>
      <p:sp>
        <p:nvSpPr>
          <p:cNvPr id="119" name="Shape 119"/>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p:txBody>
      </p:sp>
      <p:sp>
        <p:nvSpPr>
          <p:cNvPr id="120" name="Shape 120"/>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121" name="Shape 12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122" name="Shape 122"/>
        <p:cNvGrpSpPr/>
        <p:nvPr/>
      </p:nvGrpSpPr>
      <p:grpSpPr>
        <a:xfrm>
          <a:off x="0" y="0"/>
          <a:ext cx="0" cy="0"/>
          <a:chOff x="0" y="0"/>
          <a:chExt cx="0" cy="0"/>
        </a:xfrm>
      </p:grpSpPr>
      <p:sp>
        <p:nvSpPr>
          <p:cNvPr id="123" name="Shape 123"/>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SzPts val="4800"/>
              <a:buNone/>
              <a:defRPr sz="4800"/>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p:txBody>
      </p:sp>
      <p:sp>
        <p:nvSpPr>
          <p:cNvPr id="124" name="Shape 1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25" name="Shape 125"/>
        <p:cNvGrpSpPr/>
        <p:nvPr/>
      </p:nvGrpSpPr>
      <p:grpSpPr>
        <a:xfrm>
          <a:off x="0" y="0"/>
          <a:ext cx="0" cy="0"/>
          <a:chOff x="0" y="0"/>
          <a:chExt cx="0" cy="0"/>
        </a:xfrm>
      </p:grpSpPr>
      <p:sp>
        <p:nvSpPr>
          <p:cNvPr id="126" name="Shape 12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27" name="Shape 127"/>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SzPts val="4200"/>
              <a:buNone/>
              <a:defRPr sz="4200"/>
            </a:lvl1pPr>
            <a:lvl2pPr lvl="1" rtl="0" algn="ctr">
              <a:spcBef>
                <a:spcPts val="0"/>
              </a:spcBef>
              <a:buSzPts val="4200"/>
              <a:buNone/>
              <a:defRPr sz="4200"/>
            </a:lvl2pPr>
            <a:lvl3pPr lvl="2" rtl="0" algn="ctr">
              <a:spcBef>
                <a:spcPts val="0"/>
              </a:spcBef>
              <a:buSzPts val="4200"/>
              <a:buNone/>
              <a:defRPr sz="4200"/>
            </a:lvl3pPr>
            <a:lvl4pPr lvl="3" rtl="0" algn="ctr">
              <a:spcBef>
                <a:spcPts val="0"/>
              </a:spcBef>
              <a:buSzPts val="4200"/>
              <a:buNone/>
              <a:defRPr sz="4200"/>
            </a:lvl4pPr>
            <a:lvl5pPr lvl="4" rtl="0" algn="ctr">
              <a:spcBef>
                <a:spcPts val="0"/>
              </a:spcBef>
              <a:buSzPts val="4200"/>
              <a:buNone/>
              <a:defRPr sz="4200"/>
            </a:lvl5pPr>
            <a:lvl6pPr lvl="5" rtl="0" algn="ctr">
              <a:spcBef>
                <a:spcPts val="0"/>
              </a:spcBef>
              <a:buSzPts val="4200"/>
              <a:buNone/>
              <a:defRPr sz="4200"/>
            </a:lvl6pPr>
            <a:lvl7pPr lvl="6" rtl="0" algn="ctr">
              <a:spcBef>
                <a:spcPts val="0"/>
              </a:spcBef>
              <a:buSzPts val="4200"/>
              <a:buNone/>
              <a:defRPr sz="4200"/>
            </a:lvl7pPr>
            <a:lvl8pPr lvl="7" rtl="0" algn="ctr">
              <a:spcBef>
                <a:spcPts val="0"/>
              </a:spcBef>
              <a:buSzPts val="4200"/>
              <a:buNone/>
              <a:defRPr sz="4200"/>
            </a:lvl8pPr>
            <a:lvl9pPr lvl="8" rtl="0" algn="ctr">
              <a:spcBef>
                <a:spcPts val="0"/>
              </a:spcBef>
              <a:buSzPts val="4200"/>
              <a:buNone/>
              <a:defRPr sz="4200"/>
            </a:lvl9pPr>
          </a:lstStyle>
          <a:p/>
        </p:txBody>
      </p:sp>
      <p:sp>
        <p:nvSpPr>
          <p:cNvPr id="128" name="Shape 128"/>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Shape 129"/>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130" name="Shape 1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31" name="Shape 131"/>
        <p:cNvGrpSpPr/>
        <p:nvPr/>
      </p:nvGrpSpPr>
      <p:grpSpPr>
        <a:xfrm>
          <a:off x="0" y="0"/>
          <a:ext cx="0" cy="0"/>
          <a:chOff x="0" y="0"/>
          <a:chExt cx="0" cy="0"/>
        </a:xfrm>
      </p:grpSpPr>
      <p:sp>
        <p:nvSpPr>
          <p:cNvPr id="132" name="Shape 132"/>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SzPts val="1800"/>
              <a:buNone/>
              <a:defRPr/>
            </a:lvl1pPr>
          </a:lstStyle>
          <a:p/>
        </p:txBody>
      </p:sp>
      <p:sp>
        <p:nvSpPr>
          <p:cNvPr id="133" name="Shape 13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34" name="Shape 134"/>
        <p:cNvGrpSpPr/>
        <p:nvPr/>
      </p:nvGrpSpPr>
      <p:grpSpPr>
        <a:xfrm>
          <a:off x="0" y="0"/>
          <a:ext cx="0" cy="0"/>
          <a:chOff x="0" y="0"/>
          <a:chExt cx="0" cy="0"/>
        </a:xfrm>
      </p:grpSpPr>
      <p:sp>
        <p:nvSpPr>
          <p:cNvPr id="135" name="Shape 135"/>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SzPts val="12000"/>
              <a:buNone/>
              <a:defRPr sz="12000"/>
            </a:lvl1pPr>
            <a:lvl2pPr lvl="1" rtl="0" algn="ctr">
              <a:spcBef>
                <a:spcPts val="0"/>
              </a:spcBef>
              <a:buSzPts val="12000"/>
              <a:buNone/>
              <a:defRPr sz="12000"/>
            </a:lvl2pPr>
            <a:lvl3pPr lvl="2" rtl="0" algn="ctr">
              <a:spcBef>
                <a:spcPts val="0"/>
              </a:spcBef>
              <a:buSzPts val="12000"/>
              <a:buNone/>
              <a:defRPr sz="12000"/>
            </a:lvl3pPr>
            <a:lvl4pPr lvl="3" rtl="0" algn="ctr">
              <a:spcBef>
                <a:spcPts val="0"/>
              </a:spcBef>
              <a:buSzPts val="12000"/>
              <a:buNone/>
              <a:defRPr sz="12000"/>
            </a:lvl4pPr>
            <a:lvl5pPr lvl="4" rtl="0" algn="ctr">
              <a:spcBef>
                <a:spcPts val="0"/>
              </a:spcBef>
              <a:buSzPts val="12000"/>
              <a:buNone/>
              <a:defRPr sz="12000"/>
            </a:lvl5pPr>
            <a:lvl6pPr lvl="5" rtl="0" algn="ctr">
              <a:spcBef>
                <a:spcPts val="0"/>
              </a:spcBef>
              <a:buSzPts val="12000"/>
              <a:buNone/>
              <a:defRPr sz="12000"/>
            </a:lvl6pPr>
            <a:lvl7pPr lvl="6" rtl="0" algn="ctr">
              <a:spcBef>
                <a:spcPts val="0"/>
              </a:spcBef>
              <a:buSzPts val="12000"/>
              <a:buNone/>
              <a:defRPr sz="12000"/>
            </a:lvl7pPr>
            <a:lvl8pPr lvl="7" rtl="0" algn="ctr">
              <a:spcBef>
                <a:spcPts val="0"/>
              </a:spcBef>
              <a:buSzPts val="12000"/>
              <a:buNone/>
              <a:defRPr sz="12000"/>
            </a:lvl8pPr>
            <a:lvl9pPr lvl="8" rtl="0" algn="ctr">
              <a:spcBef>
                <a:spcPts val="0"/>
              </a:spcBef>
              <a:buSzPts val="12000"/>
              <a:buNone/>
              <a:defRPr sz="12000"/>
            </a:lvl9pPr>
          </a:lstStyle>
          <a:p/>
        </p:txBody>
      </p:sp>
      <p:sp>
        <p:nvSpPr>
          <p:cNvPr id="136" name="Shape 136"/>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buSzPts val="1800"/>
              <a:buChar char="●"/>
              <a:defRPr/>
            </a:lvl1pPr>
            <a:lvl2pPr lvl="1" rtl="0" algn="ctr">
              <a:spcBef>
                <a:spcPts val="0"/>
              </a:spcBef>
              <a:buSzPts val="1400"/>
              <a:buChar char="○"/>
              <a:defRPr/>
            </a:lvl2pPr>
            <a:lvl3pPr lvl="2" rtl="0" algn="ctr">
              <a:spcBef>
                <a:spcPts val="0"/>
              </a:spcBef>
              <a:buSzPts val="1400"/>
              <a:buChar char="■"/>
              <a:defRPr/>
            </a:lvl3pPr>
            <a:lvl4pPr lvl="3" rtl="0" algn="ctr">
              <a:spcBef>
                <a:spcPts val="0"/>
              </a:spcBef>
              <a:buSzPts val="1400"/>
              <a:buChar char="●"/>
              <a:defRPr/>
            </a:lvl4pPr>
            <a:lvl5pPr lvl="4" rtl="0" algn="ctr">
              <a:spcBef>
                <a:spcPts val="0"/>
              </a:spcBef>
              <a:buSzPts val="1400"/>
              <a:buChar char="○"/>
              <a:defRPr/>
            </a:lvl5pPr>
            <a:lvl6pPr lvl="5" rtl="0" algn="ctr">
              <a:spcBef>
                <a:spcPts val="0"/>
              </a:spcBef>
              <a:buSzPts val="1400"/>
              <a:buChar char="■"/>
              <a:defRPr/>
            </a:lvl6pPr>
            <a:lvl7pPr lvl="6" rtl="0" algn="ctr">
              <a:spcBef>
                <a:spcPts val="0"/>
              </a:spcBef>
              <a:buSzPts val="1400"/>
              <a:buChar char="●"/>
              <a:defRPr/>
            </a:lvl7pPr>
            <a:lvl8pPr lvl="7" rtl="0" algn="ctr">
              <a:spcBef>
                <a:spcPts val="0"/>
              </a:spcBef>
              <a:buSzPts val="1400"/>
              <a:buChar char="○"/>
              <a:defRPr/>
            </a:lvl8pPr>
            <a:lvl9pPr lvl="8" rtl="0" algn="ctr">
              <a:spcBef>
                <a:spcPts val="0"/>
              </a:spcBef>
              <a:buSzPts val="1400"/>
              <a:buChar char="■"/>
              <a:defRPr/>
            </a:lvl9pPr>
          </a:lstStyle>
          <a:p/>
        </p:txBody>
      </p:sp>
      <p:sp>
        <p:nvSpPr>
          <p:cNvPr id="137" name="Shape 1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38" name="Shape 138"/>
        <p:cNvGrpSpPr/>
        <p:nvPr/>
      </p:nvGrpSpPr>
      <p:grpSpPr>
        <a:xfrm>
          <a:off x="0" y="0"/>
          <a:ext cx="0" cy="0"/>
          <a:chOff x="0" y="0"/>
          <a:chExt cx="0" cy="0"/>
        </a:xfrm>
      </p:grpSpPr>
      <p:sp>
        <p:nvSpPr>
          <p:cNvPr id="139" name="Shape 13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1C232"/>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00"/>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ts val="2800"/>
              <a:buNone/>
              <a:defRPr sz="2800">
                <a:solidFill>
                  <a:schemeClr val="dk1"/>
                </a:solidFill>
              </a:defRPr>
            </a:lvl1pPr>
            <a:lvl2pPr lvl="1" rtl="0">
              <a:spcBef>
                <a:spcPts val="0"/>
              </a:spcBef>
              <a:buClr>
                <a:schemeClr val="dk1"/>
              </a:buClr>
              <a:buSzPts val="2800"/>
              <a:buNone/>
              <a:defRPr sz="2800">
                <a:solidFill>
                  <a:schemeClr val="dk1"/>
                </a:solidFill>
              </a:defRPr>
            </a:lvl2pPr>
            <a:lvl3pPr lvl="2" rtl="0">
              <a:spcBef>
                <a:spcPts val="0"/>
              </a:spcBef>
              <a:buClr>
                <a:schemeClr val="dk1"/>
              </a:buClr>
              <a:buSzPts val="2800"/>
              <a:buNone/>
              <a:defRPr sz="2800">
                <a:solidFill>
                  <a:schemeClr val="dk1"/>
                </a:solidFill>
              </a:defRPr>
            </a:lvl3pPr>
            <a:lvl4pPr lvl="3" rtl="0">
              <a:spcBef>
                <a:spcPts val="0"/>
              </a:spcBef>
              <a:buClr>
                <a:schemeClr val="dk1"/>
              </a:buClr>
              <a:buSzPts val="2800"/>
              <a:buNone/>
              <a:defRPr sz="2800">
                <a:solidFill>
                  <a:schemeClr val="dk1"/>
                </a:solidFill>
              </a:defRPr>
            </a:lvl4pPr>
            <a:lvl5pPr lvl="4" rtl="0">
              <a:spcBef>
                <a:spcPts val="0"/>
              </a:spcBef>
              <a:buClr>
                <a:schemeClr val="dk1"/>
              </a:buClr>
              <a:buSzPts val="2800"/>
              <a:buNone/>
              <a:defRPr sz="2800">
                <a:solidFill>
                  <a:schemeClr val="dk1"/>
                </a:solidFill>
              </a:defRPr>
            </a:lvl5pPr>
            <a:lvl6pPr lvl="5" rtl="0">
              <a:spcBef>
                <a:spcPts val="0"/>
              </a:spcBef>
              <a:buClr>
                <a:schemeClr val="dk1"/>
              </a:buClr>
              <a:buSzPts val="2800"/>
              <a:buNone/>
              <a:defRPr sz="2800">
                <a:solidFill>
                  <a:schemeClr val="dk1"/>
                </a:solidFill>
              </a:defRPr>
            </a:lvl6pPr>
            <a:lvl7pPr lvl="6" rtl="0">
              <a:spcBef>
                <a:spcPts val="0"/>
              </a:spcBef>
              <a:buClr>
                <a:schemeClr val="dk1"/>
              </a:buClr>
              <a:buSzPts val="2800"/>
              <a:buNone/>
              <a:defRPr sz="2800">
                <a:solidFill>
                  <a:schemeClr val="dk1"/>
                </a:solidFill>
              </a:defRPr>
            </a:lvl7pPr>
            <a:lvl8pPr lvl="7" rtl="0">
              <a:spcBef>
                <a:spcPts val="0"/>
              </a:spcBef>
              <a:buClr>
                <a:schemeClr val="dk1"/>
              </a:buClr>
              <a:buSzPts val="2800"/>
              <a:buNone/>
              <a:defRPr sz="2800">
                <a:solidFill>
                  <a:schemeClr val="dk1"/>
                </a:solidFill>
              </a:defRPr>
            </a:lvl8pPr>
            <a:lvl9pPr lvl="8" rtl="0">
              <a:spcBef>
                <a:spcPts val="0"/>
              </a:spcBef>
              <a:buClr>
                <a:schemeClr val="dk1"/>
              </a:buClr>
              <a:buSzPts val="2800"/>
              <a:buNone/>
              <a:defRPr sz="2800">
                <a:solidFill>
                  <a:schemeClr val="dk1"/>
                </a:solidFill>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ts val="1800"/>
              <a:buChar char="●"/>
              <a:defRPr sz="1800">
                <a:solidFill>
                  <a:schemeClr val="dk2"/>
                </a:solidFill>
              </a:defRPr>
            </a:lvl1pPr>
            <a:lvl2pPr lvl="1" rtl="0">
              <a:lnSpc>
                <a:spcPct val="115000"/>
              </a:lnSpc>
              <a:spcBef>
                <a:spcPts val="0"/>
              </a:spcBef>
              <a:spcAft>
                <a:spcPts val="1600"/>
              </a:spcAft>
              <a:buClr>
                <a:schemeClr val="dk2"/>
              </a:buClr>
              <a:buSzPts val="1400"/>
              <a:buChar char="○"/>
              <a:defRPr>
                <a:solidFill>
                  <a:schemeClr val="dk2"/>
                </a:solidFill>
              </a:defRPr>
            </a:lvl2pPr>
            <a:lvl3pPr lvl="2" rtl="0">
              <a:lnSpc>
                <a:spcPct val="115000"/>
              </a:lnSpc>
              <a:spcBef>
                <a:spcPts val="0"/>
              </a:spcBef>
              <a:spcAft>
                <a:spcPts val="1600"/>
              </a:spcAft>
              <a:buClr>
                <a:schemeClr val="dk2"/>
              </a:buClr>
              <a:buSzPts val="1400"/>
              <a:buChar char="■"/>
              <a:defRPr>
                <a:solidFill>
                  <a:schemeClr val="dk2"/>
                </a:solidFill>
              </a:defRPr>
            </a:lvl3pPr>
            <a:lvl4pPr lvl="3" rtl="0">
              <a:lnSpc>
                <a:spcPct val="115000"/>
              </a:lnSpc>
              <a:spcBef>
                <a:spcPts val="0"/>
              </a:spcBef>
              <a:spcAft>
                <a:spcPts val="1600"/>
              </a:spcAft>
              <a:buClr>
                <a:schemeClr val="dk2"/>
              </a:buClr>
              <a:buSzPts val="1400"/>
              <a:buChar char="●"/>
              <a:defRPr>
                <a:solidFill>
                  <a:schemeClr val="dk2"/>
                </a:solidFill>
              </a:defRPr>
            </a:lvl4pPr>
            <a:lvl5pPr lvl="4" rtl="0">
              <a:lnSpc>
                <a:spcPct val="115000"/>
              </a:lnSpc>
              <a:spcBef>
                <a:spcPts val="0"/>
              </a:spcBef>
              <a:spcAft>
                <a:spcPts val="1600"/>
              </a:spcAft>
              <a:buClr>
                <a:schemeClr val="dk2"/>
              </a:buClr>
              <a:buSzPts val="1400"/>
              <a:buChar char="○"/>
              <a:defRPr>
                <a:solidFill>
                  <a:schemeClr val="dk2"/>
                </a:solidFill>
              </a:defRPr>
            </a:lvl5pPr>
            <a:lvl6pPr lvl="5" rtl="0">
              <a:lnSpc>
                <a:spcPct val="115000"/>
              </a:lnSpc>
              <a:spcBef>
                <a:spcPts val="0"/>
              </a:spcBef>
              <a:spcAft>
                <a:spcPts val="1600"/>
              </a:spcAft>
              <a:buClr>
                <a:schemeClr val="dk2"/>
              </a:buClr>
              <a:buSzPts val="1400"/>
              <a:buChar char="■"/>
              <a:defRPr>
                <a:solidFill>
                  <a:schemeClr val="dk2"/>
                </a:solidFill>
              </a:defRPr>
            </a:lvl6pPr>
            <a:lvl7pPr lvl="6" rtl="0">
              <a:lnSpc>
                <a:spcPct val="115000"/>
              </a:lnSpc>
              <a:spcBef>
                <a:spcPts val="0"/>
              </a:spcBef>
              <a:spcAft>
                <a:spcPts val="1600"/>
              </a:spcAft>
              <a:buClr>
                <a:schemeClr val="dk2"/>
              </a:buClr>
              <a:buSzPts val="1400"/>
              <a:buChar char="●"/>
              <a:defRPr>
                <a:solidFill>
                  <a:schemeClr val="dk2"/>
                </a:solidFill>
              </a:defRPr>
            </a:lvl7pPr>
            <a:lvl8pPr lvl="7" rtl="0">
              <a:lnSpc>
                <a:spcPct val="115000"/>
              </a:lnSpc>
              <a:spcBef>
                <a:spcPts val="0"/>
              </a:spcBef>
              <a:spcAft>
                <a:spcPts val="1600"/>
              </a:spcAft>
              <a:buClr>
                <a:schemeClr val="dk2"/>
              </a:buClr>
              <a:buSzPts val="1400"/>
              <a:buChar char="○"/>
              <a:defRPr>
                <a:solidFill>
                  <a:schemeClr val="dk2"/>
                </a:solidFill>
              </a:defRPr>
            </a:lvl8pPr>
            <a:lvl9pPr lvl="8" rtl="0">
              <a:lnSpc>
                <a:spcPct val="115000"/>
              </a:lnSpc>
              <a:spcBef>
                <a:spcPts val="0"/>
              </a:spcBef>
              <a:spcAft>
                <a:spcPts val="1600"/>
              </a:spcAft>
              <a:buClr>
                <a:schemeClr val="dk2"/>
              </a:buClr>
              <a:buSzPts val="1400"/>
              <a:buChar char="■"/>
              <a:defRPr>
                <a:solidFill>
                  <a:schemeClr val="dk2"/>
                </a:solidFill>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A4C2F4"/>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ts val="2800"/>
              <a:buNone/>
              <a:defRPr sz="2800">
                <a:solidFill>
                  <a:schemeClr val="dk1"/>
                </a:solidFill>
              </a:defRPr>
            </a:lvl1pPr>
            <a:lvl2pPr lvl="1" rtl="0">
              <a:spcBef>
                <a:spcPts val="0"/>
              </a:spcBef>
              <a:buClr>
                <a:schemeClr val="dk1"/>
              </a:buClr>
              <a:buSzPts val="2800"/>
              <a:buNone/>
              <a:defRPr sz="2800">
                <a:solidFill>
                  <a:schemeClr val="dk1"/>
                </a:solidFill>
              </a:defRPr>
            </a:lvl2pPr>
            <a:lvl3pPr lvl="2" rtl="0">
              <a:spcBef>
                <a:spcPts val="0"/>
              </a:spcBef>
              <a:buClr>
                <a:schemeClr val="dk1"/>
              </a:buClr>
              <a:buSzPts val="2800"/>
              <a:buNone/>
              <a:defRPr sz="2800">
                <a:solidFill>
                  <a:schemeClr val="dk1"/>
                </a:solidFill>
              </a:defRPr>
            </a:lvl3pPr>
            <a:lvl4pPr lvl="3" rtl="0">
              <a:spcBef>
                <a:spcPts val="0"/>
              </a:spcBef>
              <a:buClr>
                <a:schemeClr val="dk1"/>
              </a:buClr>
              <a:buSzPts val="2800"/>
              <a:buNone/>
              <a:defRPr sz="2800">
                <a:solidFill>
                  <a:schemeClr val="dk1"/>
                </a:solidFill>
              </a:defRPr>
            </a:lvl4pPr>
            <a:lvl5pPr lvl="4" rtl="0">
              <a:spcBef>
                <a:spcPts val="0"/>
              </a:spcBef>
              <a:buClr>
                <a:schemeClr val="dk1"/>
              </a:buClr>
              <a:buSzPts val="2800"/>
              <a:buNone/>
              <a:defRPr sz="2800">
                <a:solidFill>
                  <a:schemeClr val="dk1"/>
                </a:solidFill>
              </a:defRPr>
            </a:lvl5pPr>
            <a:lvl6pPr lvl="5" rtl="0">
              <a:spcBef>
                <a:spcPts val="0"/>
              </a:spcBef>
              <a:buClr>
                <a:schemeClr val="dk1"/>
              </a:buClr>
              <a:buSzPts val="2800"/>
              <a:buNone/>
              <a:defRPr sz="2800">
                <a:solidFill>
                  <a:schemeClr val="dk1"/>
                </a:solidFill>
              </a:defRPr>
            </a:lvl6pPr>
            <a:lvl7pPr lvl="6" rtl="0">
              <a:spcBef>
                <a:spcPts val="0"/>
              </a:spcBef>
              <a:buClr>
                <a:schemeClr val="dk1"/>
              </a:buClr>
              <a:buSzPts val="2800"/>
              <a:buNone/>
              <a:defRPr sz="2800">
                <a:solidFill>
                  <a:schemeClr val="dk1"/>
                </a:solidFill>
              </a:defRPr>
            </a:lvl7pPr>
            <a:lvl8pPr lvl="7" rtl="0">
              <a:spcBef>
                <a:spcPts val="0"/>
              </a:spcBef>
              <a:buClr>
                <a:schemeClr val="dk1"/>
              </a:buClr>
              <a:buSzPts val="2800"/>
              <a:buNone/>
              <a:defRPr sz="2800">
                <a:solidFill>
                  <a:schemeClr val="dk1"/>
                </a:solidFill>
              </a:defRPr>
            </a:lvl8pPr>
            <a:lvl9pPr lvl="8" rtl="0">
              <a:spcBef>
                <a:spcPts val="0"/>
              </a:spcBef>
              <a:buClr>
                <a:schemeClr val="dk1"/>
              </a:buClr>
              <a:buSzPts val="2800"/>
              <a:buNone/>
              <a:defRPr sz="2800">
                <a:solidFill>
                  <a:schemeClr val="dk1"/>
                </a:solidFill>
              </a:defRPr>
            </a:lvl9pPr>
          </a:lstStyle>
          <a:p/>
        </p:txBody>
      </p:sp>
      <p:sp>
        <p:nvSpPr>
          <p:cNvPr id="97" name="Shape 9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ts val="1800"/>
              <a:buChar char="●"/>
              <a:defRPr sz="1800">
                <a:solidFill>
                  <a:schemeClr val="dk2"/>
                </a:solidFill>
              </a:defRPr>
            </a:lvl1pPr>
            <a:lvl2pPr lvl="1" rtl="0">
              <a:lnSpc>
                <a:spcPct val="115000"/>
              </a:lnSpc>
              <a:spcBef>
                <a:spcPts val="0"/>
              </a:spcBef>
              <a:spcAft>
                <a:spcPts val="1600"/>
              </a:spcAft>
              <a:buClr>
                <a:schemeClr val="dk2"/>
              </a:buClr>
              <a:buSzPts val="1400"/>
              <a:buChar char="○"/>
              <a:defRPr>
                <a:solidFill>
                  <a:schemeClr val="dk2"/>
                </a:solidFill>
              </a:defRPr>
            </a:lvl2pPr>
            <a:lvl3pPr lvl="2" rtl="0">
              <a:lnSpc>
                <a:spcPct val="115000"/>
              </a:lnSpc>
              <a:spcBef>
                <a:spcPts val="0"/>
              </a:spcBef>
              <a:spcAft>
                <a:spcPts val="1600"/>
              </a:spcAft>
              <a:buClr>
                <a:schemeClr val="dk2"/>
              </a:buClr>
              <a:buSzPts val="1400"/>
              <a:buChar char="■"/>
              <a:defRPr>
                <a:solidFill>
                  <a:schemeClr val="dk2"/>
                </a:solidFill>
              </a:defRPr>
            </a:lvl3pPr>
            <a:lvl4pPr lvl="3" rtl="0">
              <a:lnSpc>
                <a:spcPct val="115000"/>
              </a:lnSpc>
              <a:spcBef>
                <a:spcPts val="0"/>
              </a:spcBef>
              <a:spcAft>
                <a:spcPts val="1600"/>
              </a:spcAft>
              <a:buClr>
                <a:schemeClr val="dk2"/>
              </a:buClr>
              <a:buSzPts val="1400"/>
              <a:buChar char="●"/>
              <a:defRPr>
                <a:solidFill>
                  <a:schemeClr val="dk2"/>
                </a:solidFill>
              </a:defRPr>
            </a:lvl4pPr>
            <a:lvl5pPr lvl="4" rtl="0">
              <a:lnSpc>
                <a:spcPct val="115000"/>
              </a:lnSpc>
              <a:spcBef>
                <a:spcPts val="0"/>
              </a:spcBef>
              <a:spcAft>
                <a:spcPts val="1600"/>
              </a:spcAft>
              <a:buClr>
                <a:schemeClr val="dk2"/>
              </a:buClr>
              <a:buSzPts val="1400"/>
              <a:buChar char="○"/>
              <a:defRPr>
                <a:solidFill>
                  <a:schemeClr val="dk2"/>
                </a:solidFill>
              </a:defRPr>
            </a:lvl5pPr>
            <a:lvl6pPr lvl="5" rtl="0">
              <a:lnSpc>
                <a:spcPct val="115000"/>
              </a:lnSpc>
              <a:spcBef>
                <a:spcPts val="0"/>
              </a:spcBef>
              <a:spcAft>
                <a:spcPts val="1600"/>
              </a:spcAft>
              <a:buClr>
                <a:schemeClr val="dk2"/>
              </a:buClr>
              <a:buSzPts val="1400"/>
              <a:buChar char="■"/>
              <a:defRPr>
                <a:solidFill>
                  <a:schemeClr val="dk2"/>
                </a:solidFill>
              </a:defRPr>
            </a:lvl6pPr>
            <a:lvl7pPr lvl="6" rtl="0">
              <a:lnSpc>
                <a:spcPct val="115000"/>
              </a:lnSpc>
              <a:spcBef>
                <a:spcPts val="0"/>
              </a:spcBef>
              <a:spcAft>
                <a:spcPts val="1600"/>
              </a:spcAft>
              <a:buClr>
                <a:schemeClr val="dk2"/>
              </a:buClr>
              <a:buSzPts val="1400"/>
              <a:buChar char="●"/>
              <a:defRPr>
                <a:solidFill>
                  <a:schemeClr val="dk2"/>
                </a:solidFill>
              </a:defRPr>
            </a:lvl7pPr>
            <a:lvl8pPr lvl="7" rtl="0">
              <a:lnSpc>
                <a:spcPct val="115000"/>
              </a:lnSpc>
              <a:spcBef>
                <a:spcPts val="0"/>
              </a:spcBef>
              <a:spcAft>
                <a:spcPts val="1600"/>
              </a:spcAft>
              <a:buClr>
                <a:schemeClr val="dk2"/>
              </a:buClr>
              <a:buSzPts val="1400"/>
              <a:buChar char="○"/>
              <a:defRPr>
                <a:solidFill>
                  <a:schemeClr val="dk2"/>
                </a:solidFill>
              </a:defRPr>
            </a:lvl8pPr>
            <a:lvl9pPr lvl="8" rtl="0">
              <a:lnSpc>
                <a:spcPct val="115000"/>
              </a:lnSpc>
              <a:spcBef>
                <a:spcPts val="0"/>
              </a:spcBef>
              <a:spcAft>
                <a:spcPts val="1600"/>
              </a:spcAft>
              <a:buClr>
                <a:schemeClr val="dk2"/>
              </a:buClr>
              <a:buSzPts val="1400"/>
              <a:buChar char="■"/>
              <a:defRPr>
                <a:solidFill>
                  <a:schemeClr val="dk2"/>
                </a:solidFill>
              </a:defRPr>
            </a:lvl9pPr>
          </a:lstStyle>
          <a:p/>
        </p:txBody>
      </p:sp>
      <p:sp>
        <p:nvSpPr>
          <p:cNvPr id="98" name="Shape 9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corestandard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scholastic.com/teachers/article/master-multiple-choice" TargetMode="External"/><Relationship Id="rId4" Type="http://schemas.openxmlformats.org/officeDocument/2006/relationships/hyperlink" Target="http://pbskids.org/itsmylife/school/teststress/article10.html" TargetMode="External"/><Relationship Id="rId5" Type="http://schemas.openxmlformats.org/officeDocument/2006/relationships/hyperlink" Target="https://www.teachervision.com/study-skills/teaching-methods/6390.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ipsd.org/Subpage.aspx/A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cs.google.com/a/ipsd.org/spreadsheets/d/14Wrc3iYaugjjaSAegSKasdLz7KXxXEdC6ktAg8G6OVI/edit?usp=sharing" TargetMode="Externa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goo.gl/8p4WmE" TargetMode="External"/><Relationship Id="rId4" Type="http://schemas.openxmlformats.org/officeDocument/2006/relationships/hyperlink" Target="https://goo.gl/8p4WmE" TargetMode="External"/><Relationship Id="rId5" Type="http://schemas.openxmlformats.org/officeDocument/2006/relationships/hyperlink" Target="http://ipsdweb.ipsd.org/uploads/PA/MSRdgStudentProfileWorksheet.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goo.gl/mw1vP7" TargetMode="External"/><Relationship Id="rId4" Type="http://schemas.openxmlformats.org/officeDocument/2006/relationships/hyperlink" Target="https://goo.gl/mw1vP7"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goo.gl/PNT5bT" TargetMode="External"/><Relationship Id="rId4" Type="http://schemas.openxmlformats.org/officeDocument/2006/relationships/hyperlink" Target="http://www.ipsd.org/Subpage.aspx/A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docs.google.com/document/d/1J2ROKw8K5GpeoX8BV7x3mDxnG59WolUkvZ1RKDX-58o/edi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43" name="Shape 143"/>
        <p:cNvGrpSpPr/>
        <p:nvPr/>
      </p:nvGrpSpPr>
      <p:grpSpPr>
        <a:xfrm>
          <a:off x="0" y="0"/>
          <a:ext cx="0" cy="0"/>
          <a:chOff x="0" y="0"/>
          <a:chExt cx="0" cy="0"/>
        </a:xfrm>
      </p:grpSpPr>
      <p:sp>
        <p:nvSpPr>
          <p:cNvPr id="144" name="Shape 144"/>
          <p:cNvSpPr txBox="1"/>
          <p:nvPr>
            <p:ph type="ctrTitle"/>
          </p:nvPr>
        </p:nvSpPr>
        <p:spPr>
          <a:xfrm>
            <a:off x="206725" y="1711700"/>
            <a:ext cx="8520600" cy="3287700"/>
          </a:xfrm>
          <a:prstGeom prst="rect">
            <a:avLst/>
          </a:prstGeom>
        </p:spPr>
        <p:txBody>
          <a:bodyPr anchorCtr="0" anchor="b" bIns="91425" lIns="91425" rIns="91425" wrap="square" tIns="91425">
            <a:noAutofit/>
          </a:bodyPr>
          <a:lstStyle/>
          <a:p>
            <a:pPr lvl="0" algn="l">
              <a:spcBef>
                <a:spcPts val="0"/>
              </a:spcBef>
              <a:buNone/>
            </a:pPr>
            <a:r>
              <a:t/>
            </a:r>
            <a:endParaRPr sz="4800">
              <a:solidFill>
                <a:srgbClr val="000000"/>
              </a:solidFill>
              <a:latin typeface="Lobster"/>
              <a:ea typeface="Lobster"/>
              <a:cs typeface="Lobster"/>
              <a:sym typeface="Lobster"/>
            </a:endParaRPr>
          </a:p>
          <a:p>
            <a:pPr lvl="0">
              <a:spcBef>
                <a:spcPts val="0"/>
              </a:spcBef>
              <a:buNone/>
            </a:pPr>
            <a:r>
              <a:t/>
            </a:r>
            <a:endParaRPr sz="4800">
              <a:solidFill>
                <a:srgbClr val="000000"/>
              </a:solidFill>
              <a:latin typeface="Lobster"/>
              <a:ea typeface="Lobster"/>
              <a:cs typeface="Lobster"/>
              <a:sym typeface="Lobster"/>
            </a:endParaRPr>
          </a:p>
          <a:p>
            <a:pPr lvl="0">
              <a:spcBef>
                <a:spcPts val="0"/>
              </a:spcBef>
              <a:buNone/>
            </a:pPr>
            <a:r>
              <a:t/>
            </a:r>
            <a:endParaRPr sz="4800">
              <a:solidFill>
                <a:srgbClr val="000000"/>
              </a:solidFill>
              <a:latin typeface="Lobster"/>
              <a:ea typeface="Lobster"/>
              <a:cs typeface="Lobster"/>
              <a:sym typeface="Lobster"/>
            </a:endParaRPr>
          </a:p>
          <a:p>
            <a:pPr lvl="0">
              <a:spcBef>
                <a:spcPts val="0"/>
              </a:spcBef>
              <a:buNone/>
            </a:pPr>
            <a:r>
              <a:t/>
            </a:r>
            <a:endParaRPr sz="4800">
              <a:solidFill>
                <a:srgbClr val="000000"/>
              </a:solidFill>
              <a:latin typeface="Lobster"/>
              <a:ea typeface="Lobster"/>
              <a:cs typeface="Lobster"/>
              <a:sym typeface="Lobster"/>
            </a:endParaRPr>
          </a:p>
          <a:p>
            <a:pPr lvl="0" rtl="0">
              <a:spcBef>
                <a:spcPts val="0"/>
              </a:spcBef>
              <a:buNone/>
            </a:pPr>
            <a:r>
              <a:rPr lang="en" sz="4800">
                <a:solidFill>
                  <a:srgbClr val="000000"/>
                </a:solidFill>
                <a:latin typeface="Lobster"/>
                <a:ea typeface="Lobster"/>
                <a:cs typeface="Lobster"/>
                <a:sym typeface="Lobster"/>
              </a:rPr>
              <a:t>Brooks Elementary</a:t>
            </a:r>
          </a:p>
          <a:p>
            <a:pPr lvl="0">
              <a:spcBef>
                <a:spcPts val="0"/>
              </a:spcBef>
              <a:buNone/>
            </a:pPr>
            <a:r>
              <a:rPr lang="en" sz="3600">
                <a:solidFill>
                  <a:srgbClr val="000000"/>
                </a:solidFill>
                <a:latin typeface="Lobster"/>
                <a:ea typeface="Lobster"/>
                <a:cs typeface="Lobster"/>
                <a:sym typeface="Lobster"/>
              </a:rPr>
              <a:t>Academically Talented </a:t>
            </a:r>
          </a:p>
          <a:p>
            <a:pPr lvl="0">
              <a:spcBef>
                <a:spcPts val="0"/>
              </a:spcBef>
              <a:buNone/>
            </a:pPr>
            <a:r>
              <a:t/>
            </a:r>
            <a:endParaRPr sz="3600">
              <a:solidFill>
                <a:srgbClr val="000000"/>
              </a:solidFill>
              <a:latin typeface="Lobster"/>
              <a:ea typeface="Lobster"/>
              <a:cs typeface="Lobster"/>
              <a:sym typeface="Lobster"/>
            </a:endParaRPr>
          </a:p>
          <a:p>
            <a:pPr lvl="0">
              <a:spcBef>
                <a:spcPts val="0"/>
              </a:spcBef>
              <a:buNone/>
            </a:pPr>
            <a:r>
              <a:t/>
            </a:r>
            <a:endParaRPr sz="3600">
              <a:solidFill>
                <a:srgbClr val="000000"/>
              </a:solidFill>
              <a:latin typeface="Lobster"/>
              <a:ea typeface="Lobster"/>
              <a:cs typeface="Lobster"/>
              <a:sym typeface="Lobster"/>
            </a:endParaRPr>
          </a:p>
          <a:p>
            <a:pPr lvl="0">
              <a:spcBef>
                <a:spcPts val="0"/>
              </a:spcBef>
              <a:buNone/>
            </a:pPr>
            <a:r>
              <a:t/>
            </a:r>
            <a:endParaRPr sz="3600">
              <a:solidFill>
                <a:srgbClr val="000000"/>
              </a:solidFill>
              <a:latin typeface="Lobster"/>
              <a:ea typeface="Lobster"/>
              <a:cs typeface="Lobster"/>
              <a:sym typeface="Lobster"/>
            </a:endParaRPr>
          </a:p>
          <a:p>
            <a:pPr lvl="0">
              <a:spcBef>
                <a:spcPts val="0"/>
              </a:spcBef>
              <a:buNone/>
            </a:pPr>
            <a:r>
              <a:t/>
            </a:r>
            <a:endParaRPr sz="3600">
              <a:solidFill>
                <a:srgbClr val="000000"/>
              </a:solidFill>
              <a:latin typeface="Lobster"/>
              <a:ea typeface="Lobster"/>
              <a:cs typeface="Lobster"/>
              <a:sym typeface="Lobster"/>
            </a:endParaRPr>
          </a:p>
          <a:p>
            <a:pPr lvl="0">
              <a:spcBef>
                <a:spcPts val="0"/>
              </a:spcBef>
              <a:buNone/>
            </a:pPr>
            <a:r>
              <a:rPr lang="en" sz="3600">
                <a:solidFill>
                  <a:srgbClr val="000000"/>
                </a:solidFill>
                <a:latin typeface="Lobster"/>
                <a:ea typeface="Lobster"/>
                <a:cs typeface="Lobster"/>
                <a:sym typeface="Lobster"/>
              </a:rPr>
              <a:t> Parent Information Night</a:t>
            </a:r>
          </a:p>
          <a:p>
            <a:pPr lvl="0">
              <a:spcBef>
                <a:spcPts val="0"/>
              </a:spcBef>
              <a:buNone/>
            </a:pPr>
            <a:r>
              <a:rPr lang="en" sz="1800">
                <a:solidFill>
                  <a:srgbClr val="000000"/>
                </a:solidFill>
                <a:latin typeface="Lobster"/>
                <a:ea typeface="Lobster"/>
                <a:cs typeface="Lobster"/>
                <a:sym typeface="Lobster"/>
              </a:rPr>
              <a:t>September 19, 2017</a:t>
            </a:r>
          </a:p>
        </p:txBody>
      </p:sp>
      <p:pic>
        <p:nvPicPr>
          <p:cNvPr id="145" name="Shape 145"/>
          <p:cNvPicPr preferRelativeResize="0"/>
          <p:nvPr/>
        </p:nvPicPr>
        <p:blipFill>
          <a:blip r:embed="rId3">
            <a:alphaModFix/>
          </a:blip>
          <a:stretch>
            <a:fillRect/>
          </a:stretch>
        </p:blipFill>
        <p:spPr>
          <a:xfrm>
            <a:off x="2570825" y="2100775"/>
            <a:ext cx="3629025" cy="1809750"/>
          </a:xfrm>
          <a:prstGeom prst="rect">
            <a:avLst/>
          </a:prstGeom>
          <a:noFill/>
          <a:ln cap="flat" cmpd="sng" w="76200">
            <a:solidFill>
              <a:schemeClr val="dk2"/>
            </a:solidFill>
            <a:prstDash val="solid"/>
            <a:round/>
            <a:headEnd len="med" w="med" type="none"/>
            <a:tailEnd len="med" w="med"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97" name="Shape 197"/>
        <p:cNvGrpSpPr/>
        <p:nvPr/>
      </p:nvGrpSpPr>
      <p:grpSpPr>
        <a:xfrm>
          <a:off x="0" y="0"/>
          <a:ext cx="0" cy="0"/>
          <a:chOff x="0" y="0"/>
          <a:chExt cx="0" cy="0"/>
        </a:xfrm>
      </p:grpSpPr>
      <p:sp>
        <p:nvSpPr>
          <p:cNvPr id="198" name="Shape 198"/>
          <p:cNvSpPr txBox="1"/>
          <p:nvPr>
            <p:ph type="ctrTitle"/>
          </p:nvPr>
        </p:nvSpPr>
        <p:spPr>
          <a:xfrm>
            <a:off x="311708" y="402400"/>
            <a:ext cx="8520600" cy="2052600"/>
          </a:xfrm>
          <a:prstGeom prst="rect">
            <a:avLst/>
          </a:prstGeom>
        </p:spPr>
        <p:txBody>
          <a:bodyPr anchorCtr="0" anchor="b" bIns="91425" lIns="91425" rIns="91425" wrap="square" tIns="91425">
            <a:noAutofit/>
          </a:bodyPr>
          <a:lstStyle/>
          <a:p>
            <a:pPr lvl="0" rtl="0">
              <a:spcBef>
                <a:spcPts val="0"/>
              </a:spcBef>
              <a:buNone/>
            </a:pPr>
            <a:r>
              <a:rPr lang="en">
                <a:solidFill>
                  <a:srgbClr val="0000FF"/>
                </a:solidFill>
              </a:rPr>
              <a:t>IOWA</a:t>
            </a:r>
          </a:p>
        </p:txBody>
      </p:sp>
      <p:sp>
        <p:nvSpPr>
          <p:cNvPr id="199" name="Shape 199"/>
          <p:cNvSpPr txBox="1"/>
          <p:nvPr>
            <p:ph idx="1" type="subTitle"/>
          </p:nvPr>
        </p:nvSpPr>
        <p:spPr>
          <a:xfrm>
            <a:off x="311700" y="2759275"/>
            <a:ext cx="8520600" cy="7926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Achievement Assessments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IOWA Achievement Assessment </a:t>
            </a:r>
          </a:p>
        </p:txBody>
      </p:sp>
      <p:sp>
        <p:nvSpPr>
          <p:cNvPr id="205" name="Shape 205"/>
          <p:cNvSpPr txBox="1"/>
          <p:nvPr>
            <p:ph idx="1" type="body"/>
          </p:nvPr>
        </p:nvSpPr>
        <p:spPr>
          <a:xfrm>
            <a:off x="311700" y="1283475"/>
            <a:ext cx="3602100" cy="32853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lang="en" u="sng"/>
              <a:t>ELA Total</a:t>
            </a:r>
          </a:p>
          <a:p>
            <a:pPr lvl="0" rtl="0">
              <a:spcBef>
                <a:spcPts val="0"/>
              </a:spcBef>
              <a:buNone/>
            </a:pPr>
            <a:r>
              <a:rPr lang="en"/>
              <a:t>Reading</a:t>
            </a:r>
          </a:p>
          <a:p>
            <a:pPr lvl="0" rtl="0">
              <a:spcBef>
                <a:spcPts val="0"/>
              </a:spcBef>
              <a:buNone/>
            </a:pPr>
            <a:r>
              <a:rPr lang="en"/>
              <a:t>Written expression</a:t>
            </a:r>
          </a:p>
          <a:p>
            <a:pPr lvl="0" rtl="0">
              <a:spcBef>
                <a:spcPts val="0"/>
              </a:spcBef>
              <a:buNone/>
            </a:pPr>
            <a:r>
              <a:rPr lang="en"/>
              <a:t>Conventions of writing</a:t>
            </a:r>
          </a:p>
          <a:p>
            <a:pPr lvl="0" rtl="0">
              <a:spcBef>
                <a:spcPts val="0"/>
              </a:spcBef>
              <a:buNone/>
            </a:pPr>
            <a:r>
              <a:rPr lang="en"/>
              <a:t>Vocabulary</a:t>
            </a:r>
          </a:p>
          <a:p>
            <a:pPr lvl="0" rtl="0">
              <a:spcBef>
                <a:spcPts val="0"/>
              </a:spcBef>
              <a:buNone/>
            </a:pPr>
            <a:r>
              <a:t/>
            </a:r>
            <a:endParaRPr/>
          </a:p>
        </p:txBody>
      </p:sp>
      <p:sp>
        <p:nvSpPr>
          <p:cNvPr id="206" name="Shape 206"/>
          <p:cNvSpPr txBox="1"/>
          <p:nvPr>
            <p:ph idx="1" type="body"/>
          </p:nvPr>
        </p:nvSpPr>
        <p:spPr>
          <a:xfrm>
            <a:off x="4794900" y="1283475"/>
            <a:ext cx="3602100" cy="32853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lang="en" u="sng"/>
              <a:t>Math Total</a:t>
            </a:r>
          </a:p>
          <a:p>
            <a:pPr lvl="0" rtl="0">
              <a:spcBef>
                <a:spcPts val="0"/>
              </a:spcBef>
              <a:buNone/>
            </a:pPr>
            <a:r>
              <a:rPr lang="en"/>
              <a:t>Mathematics </a:t>
            </a:r>
          </a:p>
          <a:p>
            <a:pPr lvl="0" rtl="0">
              <a:spcBef>
                <a:spcPts val="0"/>
              </a:spcBef>
              <a:buNone/>
            </a:pPr>
            <a:r>
              <a:rPr lang="en"/>
              <a:t>Computation </a:t>
            </a:r>
          </a:p>
          <a:p>
            <a:pPr lvl="0" rt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IOWA Overview</a:t>
            </a:r>
          </a:p>
        </p:txBody>
      </p:sp>
      <p:sp>
        <p:nvSpPr>
          <p:cNvPr id="212" name="Shape 21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M</a:t>
            </a:r>
            <a:r>
              <a:rPr lang="en"/>
              <a:t>ade up of subtests covering content at the student’s grade level.</a:t>
            </a:r>
          </a:p>
          <a:p>
            <a:pPr indent="-342900" lvl="0" marL="457200" rtl="0">
              <a:spcBef>
                <a:spcPts val="0"/>
              </a:spcBef>
              <a:spcAft>
                <a:spcPts val="0"/>
              </a:spcAft>
              <a:buSzPts val="1800"/>
              <a:buChar char="●"/>
            </a:pPr>
            <a:r>
              <a:rPr lang="en"/>
              <a:t>Reading</a:t>
            </a:r>
          </a:p>
          <a:p>
            <a:pPr indent="-342900" lvl="0" marL="457200" rtl="0">
              <a:spcBef>
                <a:spcPts val="0"/>
              </a:spcBef>
              <a:buSzPts val="1800"/>
              <a:buChar char="●"/>
            </a:pPr>
            <a:r>
              <a:rPr lang="en"/>
              <a:t>Math</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16" name="Shape 216"/>
        <p:cNvGrpSpPr/>
        <p:nvPr/>
      </p:nvGrpSpPr>
      <p:grpSpPr>
        <a:xfrm>
          <a:off x="0" y="0"/>
          <a:ext cx="0" cy="0"/>
          <a:chOff x="0" y="0"/>
          <a:chExt cx="0" cy="0"/>
        </a:xfrm>
      </p:grpSpPr>
      <p:sp>
        <p:nvSpPr>
          <p:cNvPr id="217" name="Shape 217"/>
          <p:cNvSpPr txBox="1"/>
          <p:nvPr>
            <p:ph type="ctrTitle"/>
          </p:nvPr>
        </p:nvSpPr>
        <p:spPr>
          <a:xfrm>
            <a:off x="311708" y="402400"/>
            <a:ext cx="8520600" cy="2052600"/>
          </a:xfrm>
          <a:prstGeom prst="rect">
            <a:avLst/>
          </a:prstGeom>
        </p:spPr>
        <p:txBody>
          <a:bodyPr anchorCtr="0" anchor="b" bIns="91425" lIns="91425" rIns="91425" wrap="square" tIns="91425">
            <a:noAutofit/>
          </a:bodyPr>
          <a:lstStyle/>
          <a:p>
            <a:pPr lvl="0">
              <a:spcBef>
                <a:spcPts val="0"/>
              </a:spcBef>
              <a:buNone/>
            </a:pPr>
            <a:r>
              <a:rPr lang="en" sz="3600">
                <a:solidFill>
                  <a:srgbClr val="0000FF"/>
                </a:solidFill>
              </a:rPr>
              <a:t>Math Acceleration</a:t>
            </a:r>
          </a:p>
          <a:p>
            <a:pPr lvl="0" rtl="0">
              <a:spcBef>
                <a:spcPts val="0"/>
              </a:spcBef>
              <a:buNone/>
            </a:pPr>
            <a:r>
              <a:rPr lang="en" sz="3600">
                <a:solidFill>
                  <a:srgbClr val="0000FF"/>
                </a:solidFill>
              </a:rPr>
              <a:t> District Placement Assessment </a:t>
            </a:r>
          </a:p>
        </p:txBody>
      </p:sp>
      <p:sp>
        <p:nvSpPr>
          <p:cNvPr id="218" name="Shape 218"/>
          <p:cNvSpPr txBox="1"/>
          <p:nvPr>
            <p:ph idx="1" type="subTitle"/>
          </p:nvPr>
        </p:nvSpPr>
        <p:spPr>
          <a:xfrm>
            <a:off x="311700" y="2759275"/>
            <a:ext cx="8520600" cy="7926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Overview of Assessment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Math Acceleration Assessment </a:t>
            </a:r>
          </a:p>
        </p:txBody>
      </p:sp>
      <p:sp>
        <p:nvSpPr>
          <p:cNvPr id="224" name="Shape 22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District Placement Assessment</a:t>
            </a:r>
          </a:p>
          <a:p>
            <a:pPr indent="-342900" lvl="0" marL="457200" rtl="0">
              <a:spcBef>
                <a:spcPts val="0"/>
              </a:spcBef>
              <a:spcAft>
                <a:spcPts val="0"/>
              </a:spcAft>
              <a:buSzPts val="1800"/>
              <a:buChar char="●"/>
            </a:pPr>
            <a:r>
              <a:rPr lang="en"/>
              <a:t>Multiple Choice </a:t>
            </a:r>
          </a:p>
          <a:p>
            <a:pPr indent="-342900" lvl="0" marL="457200" rtl="0">
              <a:spcBef>
                <a:spcPts val="0"/>
              </a:spcBef>
              <a:spcAft>
                <a:spcPts val="0"/>
              </a:spcAft>
              <a:buSzPts val="1800"/>
              <a:buChar char="●"/>
            </a:pPr>
            <a:r>
              <a:rPr lang="en"/>
              <a:t>Untimed</a:t>
            </a:r>
          </a:p>
          <a:p>
            <a:pPr indent="-342900" lvl="0" marL="457200" rtl="0">
              <a:spcBef>
                <a:spcPts val="0"/>
              </a:spcBef>
              <a:spcAft>
                <a:spcPts val="0"/>
              </a:spcAft>
              <a:buSzPts val="1800"/>
              <a:buChar char="●"/>
            </a:pPr>
            <a:r>
              <a:rPr lang="en"/>
              <a:t>Looking to see if mastered grade level content </a:t>
            </a:r>
          </a:p>
          <a:p>
            <a:pPr indent="-317500" lvl="1" marL="914400" rtl="0">
              <a:spcBef>
                <a:spcPts val="0"/>
              </a:spcBef>
              <a:spcAft>
                <a:spcPts val="0"/>
              </a:spcAft>
              <a:buSzPts val="1400"/>
              <a:buChar char="○"/>
            </a:pPr>
            <a:r>
              <a:rPr lang="en"/>
              <a:t>Example: 3rd grader is tested on 4th grade Common Core Math Standards</a:t>
            </a:r>
          </a:p>
          <a:p>
            <a:pPr indent="-342900" lvl="0" marL="457200" rtl="0">
              <a:spcBef>
                <a:spcPts val="0"/>
              </a:spcBef>
              <a:spcAft>
                <a:spcPts val="0"/>
              </a:spcAft>
              <a:buSzPts val="1800"/>
              <a:buChar char="●"/>
            </a:pPr>
            <a:r>
              <a:rPr lang="en"/>
              <a:t>Common Core Standards</a:t>
            </a:r>
          </a:p>
          <a:p>
            <a:pPr indent="-317500" lvl="1" marL="914400" rtl="0">
              <a:spcBef>
                <a:spcPts val="0"/>
              </a:spcBef>
              <a:buSzPts val="1400"/>
              <a:buChar char="○"/>
            </a:pPr>
            <a:r>
              <a:rPr lang="en" u="sng">
                <a:solidFill>
                  <a:schemeClr val="hlink"/>
                </a:solidFill>
                <a:hlinkClick r:id="rId3"/>
              </a:rPr>
              <a:t>http://www.corestandards.org/</a:t>
            </a:r>
          </a:p>
          <a:p>
            <a:pPr indent="0" lvl="0" marL="457200" rt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1000"/>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1000"/>
                                        <p:tgtEl>
                                          <p:spTgt spid="2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Effect filter="fade" transition="in">
                                      <p:cBhvr>
                                        <p:cTn dur="1000"/>
                                        <p:tgtEl>
                                          <p:spTgt spid="2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animEffect filter="fade" transition="in">
                                      <p:cBhvr>
                                        <p:cTn dur="1000"/>
                                        <p:tgtEl>
                                          <p:spTgt spid="2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4" st="4"/>
                                            </p:txEl>
                                          </p:spTgt>
                                        </p:tgtEl>
                                        <p:attrNameLst>
                                          <p:attrName>style.visibility</p:attrName>
                                        </p:attrNameLst>
                                      </p:cBhvr>
                                      <p:to>
                                        <p:strVal val="visible"/>
                                      </p:to>
                                    </p:set>
                                    <p:animEffect filter="fade" transition="in">
                                      <p:cBhvr>
                                        <p:cTn dur="1000"/>
                                        <p:tgtEl>
                                          <p:spTgt spid="2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5" st="5"/>
                                            </p:txEl>
                                          </p:spTgt>
                                        </p:tgtEl>
                                        <p:attrNameLst>
                                          <p:attrName>style.visibility</p:attrName>
                                        </p:attrNameLst>
                                      </p:cBhvr>
                                      <p:to>
                                        <p:strVal val="visible"/>
                                      </p:to>
                                    </p:set>
                                    <p:animEffect filter="fade" transition="in">
                                      <p:cBhvr>
                                        <p:cTn dur="1000"/>
                                        <p:tgtEl>
                                          <p:spTgt spid="2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6" st="6"/>
                                            </p:txEl>
                                          </p:spTgt>
                                        </p:tgtEl>
                                        <p:attrNameLst>
                                          <p:attrName>style.visibility</p:attrName>
                                        </p:attrNameLst>
                                      </p:cBhvr>
                                      <p:to>
                                        <p:strVal val="visible"/>
                                      </p:to>
                                    </p:set>
                                    <p:animEffect filter="fade" transition="in">
                                      <p:cBhvr>
                                        <p:cTn dur="1000"/>
                                        <p:tgtEl>
                                          <p:spTgt spid="2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7" st="7"/>
                                            </p:txEl>
                                          </p:spTgt>
                                        </p:tgtEl>
                                        <p:attrNameLst>
                                          <p:attrName>style.visibility</p:attrName>
                                        </p:attrNameLst>
                                      </p:cBhvr>
                                      <p:to>
                                        <p:strVal val="visible"/>
                                      </p:to>
                                    </p:set>
                                    <p:animEffect filter="fade" transition="in">
                                      <p:cBhvr>
                                        <p:cTn dur="1000"/>
                                        <p:tgtEl>
                                          <p:spTgt spid="22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28" name="Shape 228"/>
        <p:cNvGrpSpPr/>
        <p:nvPr/>
      </p:nvGrpSpPr>
      <p:grpSpPr>
        <a:xfrm>
          <a:off x="0" y="0"/>
          <a:ext cx="0" cy="0"/>
          <a:chOff x="0" y="0"/>
          <a:chExt cx="0" cy="0"/>
        </a:xfrm>
      </p:grpSpPr>
      <p:sp>
        <p:nvSpPr>
          <p:cNvPr id="229" name="Shape 229"/>
          <p:cNvSpPr txBox="1"/>
          <p:nvPr>
            <p:ph type="ctrTitle"/>
          </p:nvPr>
        </p:nvSpPr>
        <p:spPr>
          <a:xfrm>
            <a:off x="311708" y="402400"/>
            <a:ext cx="8520600" cy="2052600"/>
          </a:xfrm>
          <a:prstGeom prst="rect">
            <a:avLst/>
          </a:prstGeom>
        </p:spPr>
        <p:txBody>
          <a:bodyPr anchorCtr="0" anchor="b" bIns="91425" lIns="91425" rIns="91425" wrap="square" tIns="91425">
            <a:noAutofit/>
          </a:bodyPr>
          <a:lstStyle/>
          <a:p>
            <a:pPr lvl="0">
              <a:spcBef>
                <a:spcPts val="0"/>
              </a:spcBef>
              <a:buNone/>
            </a:pPr>
            <a:r>
              <a:rPr lang="en" sz="3600">
                <a:solidFill>
                  <a:srgbClr val="0000FF"/>
                </a:solidFill>
              </a:rPr>
              <a:t>Iowa Algebra Aptitude Test</a:t>
            </a:r>
          </a:p>
          <a:p>
            <a:pPr lvl="0" rtl="0">
              <a:spcBef>
                <a:spcPts val="0"/>
              </a:spcBef>
              <a:buNone/>
            </a:pPr>
            <a:r>
              <a:rPr lang="en" sz="3600">
                <a:solidFill>
                  <a:srgbClr val="0000FF"/>
                </a:solidFill>
              </a:rPr>
              <a:t>IAAT</a:t>
            </a:r>
          </a:p>
        </p:txBody>
      </p:sp>
      <p:sp>
        <p:nvSpPr>
          <p:cNvPr id="230" name="Shape 230"/>
          <p:cNvSpPr txBox="1"/>
          <p:nvPr>
            <p:ph idx="1" type="subTitle"/>
          </p:nvPr>
        </p:nvSpPr>
        <p:spPr>
          <a:xfrm>
            <a:off x="311700" y="2759275"/>
            <a:ext cx="8520600" cy="7926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Overview of Assessment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3600">
                <a:solidFill>
                  <a:srgbClr val="000000"/>
                </a:solidFill>
              </a:rPr>
              <a:t>IAAT </a:t>
            </a:r>
          </a:p>
        </p:txBody>
      </p:sp>
      <p:sp>
        <p:nvSpPr>
          <p:cNvPr id="236" name="Shape 236"/>
          <p:cNvSpPr txBox="1"/>
          <p:nvPr>
            <p:ph idx="1" type="body"/>
          </p:nvPr>
        </p:nvSpPr>
        <p:spPr>
          <a:xfrm>
            <a:off x="311700" y="905625"/>
            <a:ext cx="8520600" cy="3033300"/>
          </a:xfrm>
          <a:prstGeom prst="rect">
            <a:avLst/>
          </a:prstGeom>
        </p:spPr>
        <p:txBody>
          <a:bodyPr anchorCtr="0" anchor="t" bIns="91425" lIns="91425" rIns="91425" wrap="square" tIns="91425">
            <a:noAutofit/>
          </a:bodyPr>
          <a:lstStyle/>
          <a:p>
            <a:pPr lvl="0" rtl="0">
              <a:spcBef>
                <a:spcPts val="0"/>
              </a:spcBef>
              <a:buNone/>
            </a:pPr>
            <a:r>
              <a:t/>
            </a:r>
            <a:endParaRPr>
              <a:solidFill>
                <a:srgbClr val="000000"/>
              </a:solidFill>
            </a:endParaRPr>
          </a:p>
          <a:p>
            <a:pPr indent="-342900" lvl="0" marL="457200" rtl="0">
              <a:spcBef>
                <a:spcPts val="0"/>
              </a:spcBef>
              <a:spcAft>
                <a:spcPts val="0"/>
              </a:spcAft>
              <a:buClr>
                <a:srgbClr val="000000"/>
              </a:buClr>
              <a:buSzPts val="1800"/>
              <a:buChar char="●"/>
            </a:pPr>
            <a:r>
              <a:rPr lang="en">
                <a:solidFill>
                  <a:srgbClr val="000000"/>
                </a:solidFill>
              </a:rPr>
              <a:t>Administered to current 5th grade Accelerated Math Students </a:t>
            </a:r>
          </a:p>
          <a:p>
            <a:pPr indent="-317500" lvl="1" marL="914400" rtl="0">
              <a:spcBef>
                <a:spcPts val="0"/>
              </a:spcBef>
              <a:spcAft>
                <a:spcPts val="0"/>
              </a:spcAft>
              <a:buClr>
                <a:srgbClr val="000000"/>
              </a:buClr>
              <a:buSzPts val="1400"/>
              <a:buChar char="○"/>
            </a:pPr>
            <a:r>
              <a:rPr lang="en">
                <a:solidFill>
                  <a:srgbClr val="000000"/>
                </a:solidFill>
              </a:rPr>
              <a:t>Used in qualification for Project Arrow Math </a:t>
            </a:r>
          </a:p>
          <a:p>
            <a:pPr indent="-342900" lvl="0" marL="457200" rtl="0">
              <a:spcBef>
                <a:spcPts val="0"/>
              </a:spcBef>
              <a:spcAft>
                <a:spcPts val="0"/>
              </a:spcAft>
              <a:buClr>
                <a:srgbClr val="000000"/>
              </a:buClr>
              <a:buSzPts val="1800"/>
              <a:buChar char="●"/>
            </a:pPr>
            <a:r>
              <a:rPr lang="en">
                <a:solidFill>
                  <a:srgbClr val="000000"/>
                </a:solidFill>
              </a:rPr>
              <a:t>Timed</a:t>
            </a:r>
          </a:p>
          <a:p>
            <a:pPr indent="-342900" lvl="0" marL="457200" rtl="0">
              <a:spcBef>
                <a:spcPts val="0"/>
              </a:spcBef>
              <a:spcAft>
                <a:spcPts val="0"/>
              </a:spcAft>
              <a:buClr>
                <a:srgbClr val="000000"/>
              </a:buClr>
              <a:buSzPts val="1800"/>
              <a:buChar char="●"/>
            </a:pPr>
            <a:r>
              <a:rPr lang="en">
                <a:solidFill>
                  <a:srgbClr val="000000"/>
                </a:solidFill>
              </a:rPr>
              <a:t>60 items total</a:t>
            </a:r>
          </a:p>
          <a:p>
            <a:pPr indent="-342900" lvl="0" marL="457200" rtl="0">
              <a:spcBef>
                <a:spcPts val="0"/>
              </a:spcBef>
              <a:spcAft>
                <a:spcPts val="0"/>
              </a:spcAft>
              <a:buClr>
                <a:srgbClr val="000000"/>
              </a:buClr>
              <a:buSzPts val="1800"/>
              <a:buChar char="●"/>
            </a:pPr>
            <a:r>
              <a:rPr lang="en">
                <a:solidFill>
                  <a:srgbClr val="000000"/>
                </a:solidFill>
              </a:rPr>
              <a:t>Four Subtests</a:t>
            </a:r>
          </a:p>
          <a:p>
            <a:pPr indent="-317500" lvl="1" marL="914400" rtl="0">
              <a:spcBef>
                <a:spcPts val="0"/>
              </a:spcBef>
              <a:spcAft>
                <a:spcPts val="0"/>
              </a:spcAft>
              <a:buClr>
                <a:srgbClr val="000000"/>
              </a:buClr>
              <a:buSzPts val="1400"/>
              <a:buChar char="○"/>
            </a:pPr>
            <a:r>
              <a:rPr lang="en">
                <a:solidFill>
                  <a:srgbClr val="000000"/>
                </a:solidFill>
              </a:rPr>
              <a:t>Pre-algebraic Number Skills and Concepts</a:t>
            </a:r>
          </a:p>
          <a:p>
            <a:pPr indent="-317500" lvl="1" marL="914400" rtl="0">
              <a:spcBef>
                <a:spcPts val="0"/>
              </a:spcBef>
              <a:spcAft>
                <a:spcPts val="0"/>
              </a:spcAft>
              <a:buClr>
                <a:srgbClr val="000000"/>
              </a:buClr>
              <a:buSzPts val="1400"/>
              <a:buChar char="○"/>
            </a:pPr>
            <a:r>
              <a:rPr lang="en">
                <a:solidFill>
                  <a:srgbClr val="000000"/>
                </a:solidFill>
              </a:rPr>
              <a:t>Interpreting Mathematical Information</a:t>
            </a:r>
          </a:p>
          <a:p>
            <a:pPr indent="-317500" lvl="1" marL="914400" rtl="0">
              <a:spcBef>
                <a:spcPts val="0"/>
              </a:spcBef>
              <a:spcAft>
                <a:spcPts val="0"/>
              </a:spcAft>
              <a:buClr>
                <a:srgbClr val="000000"/>
              </a:buClr>
              <a:buSzPts val="1400"/>
              <a:buChar char="○"/>
            </a:pPr>
            <a:r>
              <a:rPr lang="en">
                <a:solidFill>
                  <a:srgbClr val="000000"/>
                </a:solidFill>
              </a:rPr>
              <a:t>Representing Relationships</a:t>
            </a:r>
          </a:p>
          <a:p>
            <a:pPr indent="-317500" lvl="1" marL="914400" rtl="0">
              <a:spcBef>
                <a:spcPts val="0"/>
              </a:spcBef>
              <a:buClr>
                <a:srgbClr val="000000"/>
              </a:buClr>
              <a:buSzPts val="1400"/>
              <a:buChar char="○"/>
            </a:pPr>
            <a:r>
              <a:rPr lang="en">
                <a:solidFill>
                  <a:srgbClr val="000000"/>
                </a:solidFill>
              </a:rPr>
              <a:t>Using symbols </a:t>
            </a:r>
          </a:p>
          <a:p>
            <a:pPr lvl="0">
              <a:spcBef>
                <a:spcPts val="0"/>
              </a:spcBef>
              <a:buNone/>
            </a:pPr>
            <a:r>
              <a:t/>
            </a:r>
            <a:endParaRPr>
              <a:solidFill>
                <a:srgbClr val="000000"/>
              </a:solidFill>
            </a:endParaRPr>
          </a:p>
          <a:p>
            <a:pPr lvl="0" rtl="0">
              <a:spcBef>
                <a:spcPts val="0"/>
              </a:spcBef>
              <a:buNone/>
            </a:pPr>
            <a:r>
              <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0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000"/>
                                        <p:tgtEl>
                                          <p:spTgt spid="2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1000"/>
                                        <p:tgtEl>
                                          <p:spTgt spid="2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animEffect filter="fade" transition="in">
                                      <p:cBhvr>
                                        <p:cTn dur="1000"/>
                                        <p:tgtEl>
                                          <p:spTgt spid="2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animEffect filter="fade" transition="in">
                                      <p:cBhvr>
                                        <p:cTn dur="1000"/>
                                        <p:tgtEl>
                                          <p:spTgt spid="2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5" st="5"/>
                                            </p:txEl>
                                          </p:spTgt>
                                        </p:tgtEl>
                                        <p:attrNameLst>
                                          <p:attrName>style.visibility</p:attrName>
                                        </p:attrNameLst>
                                      </p:cBhvr>
                                      <p:to>
                                        <p:strVal val="visible"/>
                                      </p:to>
                                    </p:set>
                                    <p:animEffect filter="fade" transition="in">
                                      <p:cBhvr>
                                        <p:cTn dur="1000"/>
                                        <p:tgtEl>
                                          <p:spTgt spid="2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6" st="6"/>
                                            </p:txEl>
                                          </p:spTgt>
                                        </p:tgtEl>
                                        <p:attrNameLst>
                                          <p:attrName>style.visibility</p:attrName>
                                        </p:attrNameLst>
                                      </p:cBhvr>
                                      <p:to>
                                        <p:strVal val="visible"/>
                                      </p:to>
                                    </p:set>
                                    <p:animEffect filter="fade" transition="in">
                                      <p:cBhvr>
                                        <p:cTn dur="1000"/>
                                        <p:tgtEl>
                                          <p:spTgt spid="23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7" st="7"/>
                                            </p:txEl>
                                          </p:spTgt>
                                        </p:tgtEl>
                                        <p:attrNameLst>
                                          <p:attrName>style.visibility</p:attrName>
                                        </p:attrNameLst>
                                      </p:cBhvr>
                                      <p:to>
                                        <p:strVal val="visible"/>
                                      </p:to>
                                    </p:set>
                                    <p:animEffect filter="fade" transition="in">
                                      <p:cBhvr>
                                        <p:cTn dur="1000"/>
                                        <p:tgtEl>
                                          <p:spTgt spid="23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8" st="8"/>
                                            </p:txEl>
                                          </p:spTgt>
                                        </p:tgtEl>
                                        <p:attrNameLst>
                                          <p:attrName>style.visibility</p:attrName>
                                        </p:attrNameLst>
                                      </p:cBhvr>
                                      <p:to>
                                        <p:strVal val="visible"/>
                                      </p:to>
                                    </p:set>
                                    <p:animEffect filter="fade" transition="in">
                                      <p:cBhvr>
                                        <p:cTn dur="1000"/>
                                        <p:tgtEl>
                                          <p:spTgt spid="23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9" st="9"/>
                                            </p:txEl>
                                          </p:spTgt>
                                        </p:tgtEl>
                                        <p:attrNameLst>
                                          <p:attrName>style.visibility</p:attrName>
                                        </p:attrNameLst>
                                      </p:cBhvr>
                                      <p:to>
                                        <p:strVal val="visible"/>
                                      </p:to>
                                    </p:set>
                                    <p:animEffect filter="fade" transition="in">
                                      <p:cBhvr>
                                        <p:cTn dur="1000"/>
                                        <p:tgtEl>
                                          <p:spTgt spid="23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0" st="10"/>
                                            </p:txEl>
                                          </p:spTgt>
                                        </p:tgtEl>
                                        <p:attrNameLst>
                                          <p:attrName>style.visibility</p:attrName>
                                        </p:attrNameLst>
                                      </p:cBhvr>
                                      <p:to>
                                        <p:strVal val="visible"/>
                                      </p:to>
                                    </p:set>
                                    <p:animEffect filter="fade" transition="in">
                                      <p:cBhvr>
                                        <p:cTn dur="1000"/>
                                        <p:tgtEl>
                                          <p:spTgt spid="23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1" st="11"/>
                                            </p:txEl>
                                          </p:spTgt>
                                        </p:tgtEl>
                                        <p:attrNameLst>
                                          <p:attrName>style.visibility</p:attrName>
                                        </p:attrNameLst>
                                      </p:cBhvr>
                                      <p:to>
                                        <p:strVal val="visible"/>
                                      </p:to>
                                    </p:set>
                                    <p:animEffect filter="fade" transition="in">
                                      <p:cBhvr>
                                        <p:cTn dur="1000"/>
                                        <p:tgtEl>
                                          <p:spTgt spid="23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0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000"/>
                                        <p:tgtEl>
                                          <p:spTgt spid="2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1000"/>
                                        <p:tgtEl>
                                          <p:spTgt spid="2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animEffect filter="fade" transition="in">
                                      <p:cBhvr>
                                        <p:cTn dur="1000"/>
                                        <p:tgtEl>
                                          <p:spTgt spid="2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animEffect filter="fade" transition="in">
                                      <p:cBhvr>
                                        <p:cTn dur="1000"/>
                                        <p:tgtEl>
                                          <p:spTgt spid="2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5" st="5"/>
                                            </p:txEl>
                                          </p:spTgt>
                                        </p:tgtEl>
                                        <p:attrNameLst>
                                          <p:attrName>style.visibility</p:attrName>
                                        </p:attrNameLst>
                                      </p:cBhvr>
                                      <p:to>
                                        <p:strVal val="visible"/>
                                      </p:to>
                                    </p:set>
                                    <p:animEffect filter="fade" transition="in">
                                      <p:cBhvr>
                                        <p:cTn dur="1000"/>
                                        <p:tgtEl>
                                          <p:spTgt spid="2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6" st="6"/>
                                            </p:txEl>
                                          </p:spTgt>
                                        </p:tgtEl>
                                        <p:attrNameLst>
                                          <p:attrName>style.visibility</p:attrName>
                                        </p:attrNameLst>
                                      </p:cBhvr>
                                      <p:to>
                                        <p:strVal val="visible"/>
                                      </p:to>
                                    </p:set>
                                    <p:animEffect filter="fade" transition="in">
                                      <p:cBhvr>
                                        <p:cTn dur="1000"/>
                                        <p:tgtEl>
                                          <p:spTgt spid="23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7" st="7"/>
                                            </p:txEl>
                                          </p:spTgt>
                                        </p:tgtEl>
                                        <p:attrNameLst>
                                          <p:attrName>style.visibility</p:attrName>
                                        </p:attrNameLst>
                                      </p:cBhvr>
                                      <p:to>
                                        <p:strVal val="visible"/>
                                      </p:to>
                                    </p:set>
                                    <p:animEffect filter="fade" transition="in">
                                      <p:cBhvr>
                                        <p:cTn dur="1000"/>
                                        <p:tgtEl>
                                          <p:spTgt spid="23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8" st="8"/>
                                            </p:txEl>
                                          </p:spTgt>
                                        </p:tgtEl>
                                        <p:attrNameLst>
                                          <p:attrName>style.visibility</p:attrName>
                                        </p:attrNameLst>
                                      </p:cBhvr>
                                      <p:to>
                                        <p:strVal val="visible"/>
                                      </p:to>
                                    </p:set>
                                    <p:animEffect filter="fade" transition="in">
                                      <p:cBhvr>
                                        <p:cTn dur="1000"/>
                                        <p:tgtEl>
                                          <p:spTgt spid="23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9" st="9"/>
                                            </p:txEl>
                                          </p:spTgt>
                                        </p:tgtEl>
                                        <p:attrNameLst>
                                          <p:attrName>style.visibility</p:attrName>
                                        </p:attrNameLst>
                                      </p:cBhvr>
                                      <p:to>
                                        <p:strVal val="visible"/>
                                      </p:to>
                                    </p:set>
                                    <p:animEffect filter="fade" transition="in">
                                      <p:cBhvr>
                                        <p:cTn dur="1000"/>
                                        <p:tgtEl>
                                          <p:spTgt spid="23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0" st="10"/>
                                            </p:txEl>
                                          </p:spTgt>
                                        </p:tgtEl>
                                        <p:attrNameLst>
                                          <p:attrName>style.visibility</p:attrName>
                                        </p:attrNameLst>
                                      </p:cBhvr>
                                      <p:to>
                                        <p:strVal val="visible"/>
                                      </p:to>
                                    </p:set>
                                    <p:animEffect filter="fade" transition="in">
                                      <p:cBhvr>
                                        <p:cTn dur="1000"/>
                                        <p:tgtEl>
                                          <p:spTgt spid="23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1" st="11"/>
                                            </p:txEl>
                                          </p:spTgt>
                                        </p:tgtEl>
                                        <p:attrNameLst>
                                          <p:attrName>style.visibility</p:attrName>
                                        </p:attrNameLst>
                                      </p:cBhvr>
                                      <p:to>
                                        <p:strVal val="visible"/>
                                      </p:to>
                                    </p:set>
                                    <p:animEffect filter="fade" transition="in">
                                      <p:cBhvr>
                                        <p:cTn dur="1000"/>
                                        <p:tgtEl>
                                          <p:spTgt spid="236">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40" name="Shape 240"/>
        <p:cNvGrpSpPr/>
        <p:nvPr/>
      </p:nvGrpSpPr>
      <p:grpSpPr>
        <a:xfrm>
          <a:off x="0" y="0"/>
          <a:ext cx="0" cy="0"/>
          <a:chOff x="0" y="0"/>
          <a:chExt cx="0" cy="0"/>
        </a:xfrm>
      </p:grpSpPr>
      <p:sp>
        <p:nvSpPr>
          <p:cNvPr id="241" name="Shape 241"/>
          <p:cNvSpPr txBox="1"/>
          <p:nvPr>
            <p:ph type="title"/>
          </p:nvPr>
        </p:nvSpPr>
        <p:spPr>
          <a:xfrm>
            <a:off x="252150" y="188400"/>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Test Preparation </a:t>
            </a:r>
          </a:p>
        </p:txBody>
      </p:sp>
      <p:sp>
        <p:nvSpPr>
          <p:cNvPr id="242" name="Shape 242"/>
          <p:cNvSpPr txBox="1"/>
          <p:nvPr>
            <p:ph idx="1" type="body"/>
          </p:nvPr>
        </p:nvSpPr>
        <p:spPr>
          <a:xfrm>
            <a:off x="252150" y="1235825"/>
            <a:ext cx="8520600" cy="3416400"/>
          </a:xfrm>
          <a:prstGeom prst="rect">
            <a:avLst/>
          </a:prstGeom>
        </p:spPr>
        <p:txBody>
          <a:bodyPr anchorCtr="0" anchor="t" bIns="91425" lIns="91425" rIns="91425" wrap="square" tIns="91425">
            <a:noAutofit/>
          </a:bodyPr>
          <a:lstStyle/>
          <a:p>
            <a:pPr lvl="0" rtl="0">
              <a:spcBef>
                <a:spcPts val="0"/>
              </a:spcBef>
              <a:buNone/>
            </a:pPr>
            <a:r>
              <a:t/>
            </a:r>
            <a:endParaRPr/>
          </a:p>
          <a:p>
            <a:pPr lvl="0" rtl="0">
              <a:spcBef>
                <a:spcPts val="0"/>
              </a:spcBef>
              <a:buNone/>
            </a:pPr>
            <a:r>
              <a:t/>
            </a:r>
            <a:endParaRPr/>
          </a:p>
        </p:txBody>
      </p:sp>
      <p:sp>
        <p:nvSpPr>
          <p:cNvPr id="243" name="Shape 243"/>
          <p:cNvSpPr txBox="1"/>
          <p:nvPr/>
        </p:nvSpPr>
        <p:spPr>
          <a:xfrm>
            <a:off x="311700" y="819700"/>
            <a:ext cx="8520600" cy="4367100"/>
          </a:xfrm>
          <a:prstGeom prst="rect">
            <a:avLst/>
          </a:prstGeom>
          <a:noFill/>
          <a:ln>
            <a:noFill/>
          </a:ln>
        </p:spPr>
        <p:txBody>
          <a:bodyPr anchorCtr="0" anchor="ctr" bIns="91425" lIns="91425" rIns="91425" wrap="square" tIns="91425">
            <a:noAutofit/>
          </a:bodyPr>
          <a:lstStyle/>
          <a:p>
            <a:pPr lvl="0" rtl="0" algn="ctr">
              <a:spcBef>
                <a:spcPts val="0"/>
              </a:spcBef>
              <a:buNone/>
            </a:pPr>
            <a:r>
              <a:rPr i="1" lang="en" sz="2400">
                <a:solidFill>
                  <a:schemeClr val="dk1"/>
                </a:solidFill>
              </a:rPr>
              <a:t>How do I prepare my child for the test?</a:t>
            </a:r>
          </a:p>
          <a:p>
            <a:pPr lvl="0" algn="ctr">
              <a:spcBef>
                <a:spcPts val="0"/>
              </a:spcBef>
              <a:buNone/>
            </a:pPr>
            <a:r>
              <a:t/>
            </a:r>
            <a:endParaRPr i="1">
              <a:solidFill>
                <a:schemeClr val="dk1"/>
              </a:solidFill>
            </a:endParaRPr>
          </a:p>
          <a:p>
            <a:pPr lvl="0" rtl="0">
              <a:spcBef>
                <a:spcPts val="0"/>
              </a:spcBef>
              <a:buNone/>
            </a:pPr>
            <a:r>
              <a:rPr i="1" lang="en">
                <a:solidFill>
                  <a:schemeClr val="dk1"/>
                </a:solidFill>
              </a:rPr>
              <a:t>“</a:t>
            </a:r>
            <a:r>
              <a:rPr i="1" lang="en">
                <a:solidFill>
                  <a:schemeClr val="dk1"/>
                </a:solidFill>
              </a:rPr>
              <a:t>Students perform best on tests when they are rested and relaxed. Children test best that have had a stress-free evening the night before, have had a good breakfast, and plenty of rest, and are encouraged to show their best without worry or pressure. Children who enjoy learning puzzles and games (word games, crossword puzzles, chess, logic puzzles, etc) may find some of the test items similar.”</a:t>
            </a:r>
          </a:p>
          <a:p>
            <a:pPr lvl="0">
              <a:spcBef>
                <a:spcPts val="0"/>
              </a:spcBef>
              <a:buNone/>
            </a:pPr>
            <a:r>
              <a:rPr i="1" lang="en">
                <a:solidFill>
                  <a:schemeClr val="dk1"/>
                </a:solidFill>
              </a:rPr>
              <a:t>(Adapted from Riverside Publishing resources)</a:t>
            </a:r>
          </a:p>
          <a:p>
            <a:pPr lvl="0">
              <a:spcBef>
                <a:spcPts val="0"/>
              </a:spcBef>
              <a:buNone/>
            </a:pPr>
            <a:r>
              <a:t/>
            </a:r>
            <a:endParaRPr i="1">
              <a:solidFill>
                <a:schemeClr val="dk1"/>
              </a:solidFill>
              <a:highlight>
                <a:srgbClr val="00FFFF"/>
              </a:highlight>
            </a:endParaRPr>
          </a:p>
          <a:p>
            <a:pPr lvl="0" rtl="0">
              <a:spcBef>
                <a:spcPts val="0"/>
              </a:spcBef>
              <a:buNone/>
            </a:pPr>
            <a:r>
              <a:t/>
            </a:r>
            <a:endParaRPr i="1">
              <a:solidFill>
                <a:schemeClr val="dk1"/>
              </a:solidFill>
            </a:endParaRPr>
          </a:p>
          <a:p>
            <a:pPr lvl="0" rtl="0">
              <a:lnSpc>
                <a:spcPct val="115000"/>
              </a:lnSpc>
              <a:spcBef>
                <a:spcPts val="0"/>
              </a:spcBef>
              <a:buClr>
                <a:schemeClr val="dk1"/>
              </a:buClr>
              <a:buSzPts val="1100"/>
              <a:buFont typeface="Arial"/>
              <a:buNone/>
            </a:pPr>
            <a:r>
              <a:rPr i="1" lang="en" sz="1050">
                <a:solidFill>
                  <a:srgbClr val="222222"/>
                </a:solidFill>
                <a:latin typeface="Verdana"/>
                <a:ea typeface="Verdana"/>
                <a:cs typeface="Verdana"/>
                <a:sym typeface="Verdana"/>
              </a:rPr>
              <a:t>General test-taking tips are available at the websites included below:</a:t>
            </a:r>
          </a:p>
          <a:p>
            <a:pPr lvl="0" rtl="0">
              <a:lnSpc>
                <a:spcPct val="115000"/>
              </a:lnSpc>
              <a:spcBef>
                <a:spcPts val="0"/>
              </a:spcBef>
              <a:buClr>
                <a:schemeClr val="dk1"/>
              </a:buClr>
              <a:buSzPts val="1100"/>
              <a:buFont typeface="Arial"/>
              <a:buNone/>
            </a:pPr>
            <a:r>
              <a:t/>
            </a:r>
            <a:endParaRPr i="1" sz="1050">
              <a:solidFill>
                <a:srgbClr val="222222"/>
              </a:solidFill>
              <a:latin typeface="Verdana"/>
              <a:ea typeface="Verdana"/>
              <a:cs typeface="Verdana"/>
              <a:sym typeface="Verdana"/>
            </a:endParaRPr>
          </a:p>
          <a:p>
            <a:pPr indent="-295275" lvl="0" marL="457200" rtl="0">
              <a:lnSpc>
                <a:spcPct val="115000"/>
              </a:lnSpc>
              <a:spcBef>
                <a:spcPts val="0"/>
              </a:spcBef>
              <a:buClr>
                <a:srgbClr val="222222"/>
              </a:buClr>
              <a:buSzPts val="1050"/>
              <a:buFont typeface="Verdana"/>
              <a:buChar char="●"/>
            </a:pPr>
            <a:r>
              <a:rPr lang="en" sz="1050" u="sng">
                <a:solidFill>
                  <a:srgbClr val="006699"/>
                </a:solidFill>
                <a:latin typeface="Verdana"/>
                <a:ea typeface="Verdana"/>
                <a:cs typeface="Verdana"/>
                <a:sym typeface="Verdana"/>
                <a:hlinkClick r:id="rId3"/>
              </a:rPr>
              <a:t>http://www.scholastic.com/teachers/article/master-multiple-choice</a:t>
            </a:r>
          </a:p>
          <a:p>
            <a:pPr indent="-295275" lvl="0" marL="457200" rtl="0">
              <a:lnSpc>
                <a:spcPct val="115000"/>
              </a:lnSpc>
              <a:spcBef>
                <a:spcPts val="0"/>
              </a:spcBef>
              <a:buClr>
                <a:srgbClr val="222222"/>
              </a:buClr>
              <a:buSzPts val="1050"/>
              <a:buFont typeface="Verdana"/>
              <a:buChar char="●"/>
            </a:pPr>
            <a:r>
              <a:rPr lang="en" sz="1050" u="sng">
                <a:solidFill>
                  <a:srgbClr val="006699"/>
                </a:solidFill>
                <a:latin typeface="Verdana"/>
                <a:ea typeface="Verdana"/>
                <a:cs typeface="Verdana"/>
                <a:sym typeface="Verdana"/>
                <a:hlinkClick r:id="rId4"/>
              </a:rPr>
              <a:t>http://pbskids.org/itsmylife/school/teststress/article10.html</a:t>
            </a:r>
          </a:p>
          <a:p>
            <a:pPr indent="-295275" lvl="0" marL="457200" rtl="0">
              <a:lnSpc>
                <a:spcPct val="115000"/>
              </a:lnSpc>
              <a:spcBef>
                <a:spcPts val="0"/>
              </a:spcBef>
              <a:buClr>
                <a:srgbClr val="222222"/>
              </a:buClr>
              <a:buSzPts val="1050"/>
              <a:buFont typeface="Verdana"/>
              <a:buChar char="●"/>
            </a:pPr>
            <a:r>
              <a:rPr lang="en" sz="1050" u="sng">
                <a:solidFill>
                  <a:srgbClr val="006699"/>
                </a:solidFill>
                <a:latin typeface="Verdana"/>
                <a:ea typeface="Verdana"/>
                <a:cs typeface="Verdana"/>
                <a:sym typeface="Verdana"/>
                <a:hlinkClick r:id="rId5"/>
              </a:rPr>
              <a:t>https://www.teachervision.com/study-skills/teaching-methods/6390.html</a:t>
            </a:r>
          </a:p>
          <a:p>
            <a:pPr indent="387350" lvl="0" marL="914400" rtl="0">
              <a:spcBef>
                <a:spcPts val="0"/>
              </a:spcBef>
              <a:buClr>
                <a:schemeClr val="dk1"/>
              </a:buClr>
              <a:buSzPts val="1100"/>
              <a:buFont typeface="Arial"/>
              <a:buNone/>
            </a:pPr>
            <a:r>
              <a:t/>
            </a:r>
            <a:endParaRPr i="1" sz="18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47" name="Shape 247"/>
        <p:cNvGrpSpPr/>
        <p:nvPr/>
      </p:nvGrpSpPr>
      <p:grpSpPr>
        <a:xfrm>
          <a:off x="0" y="0"/>
          <a:ext cx="0" cy="0"/>
          <a:chOff x="0" y="0"/>
          <a:chExt cx="0" cy="0"/>
        </a:xfrm>
      </p:grpSpPr>
      <p:sp>
        <p:nvSpPr>
          <p:cNvPr id="248" name="Shape 248"/>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en">
                <a:solidFill>
                  <a:srgbClr val="0000FF"/>
                </a:solidFill>
              </a:rPr>
              <a:t>Project Arrow Program</a:t>
            </a:r>
          </a:p>
          <a:p>
            <a:pPr lvl="0" rtl="0">
              <a:spcBef>
                <a:spcPts val="0"/>
              </a:spcBef>
              <a:buNone/>
            </a:pPr>
            <a:r>
              <a:t/>
            </a:r>
            <a:endParaRPr>
              <a:solidFill>
                <a:srgbClr val="0000FF"/>
              </a:solidFill>
            </a:endParaRPr>
          </a:p>
        </p:txBody>
      </p:sp>
      <p:sp>
        <p:nvSpPr>
          <p:cNvPr id="249" name="Shape 249"/>
          <p:cNvSpPr txBox="1"/>
          <p:nvPr>
            <p:ph idx="1" type="subTitle"/>
          </p:nvPr>
        </p:nvSpPr>
        <p:spPr>
          <a:xfrm>
            <a:off x="311700" y="2283900"/>
            <a:ext cx="8520600" cy="792600"/>
          </a:xfrm>
          <a:prstGeom prst="rect">
            <a:avLst/>
          </a:prstGeom>
        </p:spPr>
        <p:txBody>
          <a:bodyPr anchorCtr="0" anchor="t" bIns="91425" lIns="91425" rIns="91425" wrap="square" tIns="91425">
            <a:noAutofit/>
          </a:bodyPr>
          <a:lstStyle/>
          <a:p>
            <a:pPr lvl="0">
              <a:spcBef>
                <a:spcPts val="0"/>
              </a:spcBef>
              <a:buNone/>
            </a:pPr>
            <a:r>
              <a:rPr lang="en">
                <a:solidFill>
                  <a:srgbClr val="000000"/>
                </a:solidFill>
              </a:rPr>
              <a:t>Overview and Qualification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53" name="Shape 253"/>
        <p:cNvGrpSpPr/>
        <p:nvPr/>
      </p:nvGrpSpPr>
      <p:grpSpPr>
        <a:xfrm>
          <a:off x="0" y="0"/>
          <a:ext cx="0" cy="0"/>
          <a:chOff x="0" y="0"/>
          <a:chExt cx="0" cy="0"/>
        </a:xfrm>
      </p:grpSpPr>
      <p:sp>
        <p:nvSpPr>
          <p:cNvPr id="254" name="Shape 254"/>
          <p:cNvSpPr txBox="1"/>
          <p:nvPr>
            <p:ph type="title"/>
          </p:nvPr>
        </p:nvSpPr>
        <p:spPr>
          <a:xfrm>
            <a:off x="311700" y="18842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0000FF"/>
                </a:solidFill>
              </a:rPr>
              <a:t>Elementary Project Arrow Overview</a:t>
            </a:r>
          </a:p>
        </p:txBody>
      </p:sp>
      <p:sp>
        <p:nvSpPr>
          <p:cNvPr id="255" name="Shape 255"/>
          <p:cNvSpPr txBox="1"/>
          <p:nvPr>
            <p:ph idx="1" type="body"/>
          </p:nvPr>
        </p:nvSpPr>
        <p:spPr>
          <a:xfrm>
            <a:off x="311700" y="11076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Academically Talented Instruction</a:t>
            </a:r>
          </a:p>
          <a:p>
            <a:pPr indent="-317500" lvl="1" marL="914400" rtl="0">
              <a:spcBef>
                <a:spcPts val="0"/>
              </a:spcBef>
              <a:spcAft>
                <a:spcPts val="0"/>
              </a:spcAft>
              <a:buSzPts val="1400"/>
              <a:buChar char="○"/>
            </a:pPr>
            <a:r>
              <a:rPr lang="en"/>
              <a:t>Grades 3</a:t>
            </a:r>
          </a:p>
          <a:p>
            <a:pPr indent="-317500" lvl="2" marL="1371600" rtl="0">
              <a:spcBef>
                <a:spcPts val="0"/>
              </a:spcBef>
              <a:spcAft>
                <a:spcPts val="0"/>
              </a:spcAft>
              <a:buSzPts val="1400"/>
              <a:buChar char="■"/>
            </a:pPr>
            <a:r>
              <a:rPr lang="en"/>
              <a:t> 200 minutes/week pull out instruction</a:t>
            </a:r>
          </a:p>
          <a:p>
            <a:pPr indent="-317500" lvl="1" marL="914400" rtl="0">
              <a:spcBef>
                <a:spcPts val="0"/>
              </a:spcBef>
              <a:spcAft>
                <a:spcPts val="0"/>
              </a:spcAft>
              <a:buSzPts val="1400"/>
              <a:buChar char="○"/>
            </a:pPr>
            <a:r>
              <a:rPr lang="en"/>
              <a:t>Grades 4-5</a:t>
            </a:r>
          </a:p>
          <a:p>
            <a:pPr indent="-317500" lvl="2" marL="1371600" rtl="0">
              <a:spcBef>
                <a:spcPts val="0"/>
              </a:spcBef>
              <a:spcAft>
                <a:spcPts val="0"/>
              </a:spcAft>
              <a:buSzPts val="1400"/>
              <a:buChar char="■"/>
            </a:pPr>
            <a:r>
              <a:rPr lang="en"/>
              <a:t> 300 minutes/week pull out instruction</a:t>
            </a:r>
          </a:p>
          <a:p>
            <a:pPr indent="-342900" lvl="0" marL="457200" rtl="0">
              <a:spcBef>
                <a:spcPts val="0"/>
              </a:spcBef>
              <a:spcAft>
                <a:spcPts val="0"/>
              </a:spcAft>
              <a:buSzPts val="1800"/>
              <a:buChar char="●"/>
            </a:pPr>
            <a:r>
              <a:rPr lang="en"/>
              <a:t>Program designed to service:</a:t>
            </a:r>
          </a:p>
          <a:p>
            <a:pPr indent="-317500" lvl="1" marL="914400" rtl="0">
              <a:spcBef>
                <a:spcPts val="0"/>
              </a:spcBef>
              <a:buSzPts val="1400"/>
              <a:buChar char="○"/>
            </a:pPr>
            <a:r>
              <a:rPr i="1" lang="en"/>
              <a:t>“Children and youth with outstanding talent perform or show the potential for performing at remarkably high levels of accomplishment when compared with others of age, experience, or environment” (United States Office of Education, 1993).</a:t>
            </a:r>
          </a:p>
          <a:p>
            <a:pPr lvl="0" rt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1000"/>
                                        <p:tgtEl>
                                          <p:spTgt spid="2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animEffect filter="fade" transition="in">
                                      <p:cBhvr>
                                        <p:cTn dur="1000"/>
                                        <p:tgtEl>
                                          <p:spTgt spid="2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animEffect filter="fade" transition="in">
                                      <p:cBhvr>
                                        <p:cTn dur="1000"/>
                                        <p:tgtEl>
                                          <p:spTgt spid="2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animEffect filter="fade" transition="in">
                                      <p:cBhvr>
                                        <p:cTn dur="1000"/>
                                        <p:tgtEl>
                                          <p:spTgt spid="2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4" st="4"/>
                                            </p:txEl>
                                          </p:spTgt>
                                        </p:tgtEl>
                                        <p:attrNameLst>
                                          <p:attrName>style.visibility</p:attrName>
                                        </p:attrNameLst>
                                      </p:cBhvr>
                                      <p:to>
                                        <p:strVal val="visible"/>
                                      </p:to>
                                    </p:set>
                                    <p:animEffect filter="fade" transition="in">
                                      <p:cBhvr>
                                        <p:cTn dur="1000"/>
                                        <p:tgtEl>
                                          <p:spTgt spid="2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5" st="5"/>
                                            </p:txEl>
                                          </p:spTgt>
                                        </p:tgtEl>
                                        <p:attrNameLst>
                                          <p:attrName>style.visibility</p:attrName>
                                        </p:attrNameLst>
                                      </p:cBhvr>
                                      <p:to>
                                        <p:strVal val="visible"/>
                                      </p:to>
                                    </p:set>
                                    <p:animEffect filter="fade" transition="in">
                                      <p:cBhvr>
                                        <p:cTn dur="1000"/>
                                        <p:tgtEl>
                                          <p:spTgt spid="25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6" st="6"/>
                                            </p:txEl>
                                          </p:spTgt>
                                        </p:tgtEl>
                                        <p:attrNameLst>
                                          <p:attrName>style.visibility</p:attrName>
                                        </p:attrNameLst>
                                      </p:cBhvr>
                                      <p:to>
                                        <p:strVal val="visible"/>
                                      </p:to>
                                    </p:set>
                                    <p:animEffect filter="fade" transition="in">
                                      <p:cBhvr>
                                        <p:cTn dur="1000"/>
                                        <p:tgtEl>
                                          <p:spTgt spid="25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7" st="7"/>
                                            </p:txEl>
                                          </p:spTgt>
                                        </p:tgtEl>
                                        <p:attrNameLst>
                                          <p:attrName>style.visibility</p:attrName>
                                        </p:attrNameLst>
                                      </p:cBhvr>
                                      <p:to>
                                        <p:strVal val="visible"/>
                                      </p:to>
                                    </p:set>
                                    <p:animEffect filter="fade" transition="in">
                                      <p:cBhvr>
                                        <p:cTn dur="1000"/>
                                        <p:tgtEl>
                                          <p:spTgt spid="25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000000"/>
                </a:solidFill>
              </a:rPr>
              <a:t>Mission of District 204</a:t>
            </a:r>
          </a:p>
        </p:txBody>
      </p:sp>
      <p:sp>
        <p:nvSpPr>
          <p:cNvPr id="151" name="Shape 15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gn="ctr">
              <a:spcBef>
                <a:spcPts val="0"/>
              </a:spcBef>
              <a:buNone/>
            </a:pPr>
            <a:r>
              <a:t/>
            </a:r>
            <a:endParaRPr i="1" sz="2400"/>
          </a:p>
          <a:p>
            <a:pPr lvl="0" rtl="0" algn="ctr">
              <a:spcBef>
                <a:spcPts val="0"/>
              </a:spcBef>
              <a:buNone/>
            </a:pPr>
            <a:r>
              <a:t/>
            </a:r>
            <a:endParaRPr i="1" sz="2400">
              <a:solidFill>
                <a:srgbClr val="000000"/>
              </a:solidFill>
            </a:endParaRPr>
          </a:p>
          <a:p>
            <a:pPr lvl="0" rtl="0" algn="ctr">
              <a:spcBef>
                <a:spcPts val="0"/>
              </a:spcBef>
              <a:buNone/>
            </a:pPr>
            <a:r>
              <a:rPr i="1" lang="en" sz="2400">
                <a:solidFill>
                  <a:srgbClr val="000000"/>
                </a:solidFill>
              </a:rPr>
              <a:t>“Inspire all students to reach their greatest potential.”</a:t>
            </a:r>
          </a:p>
          <a:p>
            <a:pPr lvl="0" rtl="0" algn="l">
              <a:spcBef>
                <a:spcPts val="0"/>
              </a:spcBef>
              <a:buNone/>
            </a:pPr>
            <a:r>
              <a:t/>
            </a:r>
            <a:endParaRPr i="1" sz="1200">
              <a:solidFill>
                <a:srgbClr val="000000"/>
              </a:solidFill>
            </a:endParaRPr>
          </a:p>
          <a:p>
            <a:pPr lvl="0" rtl="0" algn="l">
              <a:spcBef>
                <a:spcPts val="0"/>
              </a:spcBef>
              <a:buNone/>
            </a:pPr>
            <a:r>
              <a:t/>
            </a:r>
            <a:endParaRPr i="1" sz="1200">
              <a:solidFill>
                <a:srgbClr val="000000"/>
              </a:solidFill>
            </a:endParaRPr>
          </a:p>
          <a:p>
            <a:pPr lvl="0" rtl="0" algn="ctr">
              <a:spcBef>
                <a:spcPts val="0"/>
              </a:spcBef>
              <a:buNone/>
            </a:pPr>
            <a:r>
              <a:rPr i="1" lang="en">
                <a:solidFill>
                  <a:srgbClr val="000000"/>
                </a:solidFill>
              </a:rPr>
              <a:t>Information in this presentation highlights information provided by the District: </a:t>
            </a:r>
            <a:r>
              <a:rPr lang="en" u="sng">
                <a:solidFill>
                  <a:schemeClr val="accent5"/>
                </a:solidFill>
                <a:hlinkClick r:id="rId3"/>
              </a:rPr>
              <a:t>http://www.ipsd.org/Subpage.aspx/AT</a:t>
            </a:r>
          </a:p>
          <a:p>
            <a:pPr lvl="0">
              <a:spcBef>
                <a:spcPts val="0"/>
              </a:spcBef>
              <a:buNone/>
            </a:pPr>
            <a:r>
              <a:t/>
            </a:r>
            <a:endParaRPr>
              <a:solidFill>
                <a:srgbClr val="000000"/>
              </a:solidFill>
            </a:endParaRP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59" name="Shape 259"/>
        <p:cNvGrpSpPr/>
        <p:nvPr/>
      </p:nvGrpSpPr>
      <p:grpSpPr>
        <a:xfrm>
          <a:off x="0" y="0"/>
          <a:ext cx="0" cy="0"/>
          <a:chOff x="0" y="0"/>
          <a:chExt cx="0" cy="0"/>
        </a:xfrm>
      </p:grpSpPr>
      <p:sp>
        <p:nvSpPr>
          <p:cNvPr id="260" name="Shape 260"/>
          <p:cNvSpPr txBox="1"/>
          <p:nvPr>
            <p:ph type="title"/>
          </p:nvPr>
        </p:nvSpPr>
        <p:spPr>
          <a:xfrm>
            <a:off x="311700" y="1884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0000FF"/>
                </a:solidFill>
              </a:rPr>
              <a:t>Elementary Project Arrow Overview Continued </a:t>
            </a:r>
          </a:p>
        </p:txBody>
      </p:sp>
      <p:sp>
        <p:nvSpPr>
          <p:cNvPr id="261" name="Shape 261"/>
          <p:cNvSpPr txBox="1"/>
          <p:nvPr>
            <p:ph idx="1" type="body"/>
          </p:nvPr>
        </p:nvSpPr>
        <p:spPr>
          <a:xfrm>
            <a:off x="311700" y="863550"/>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Characteristics:</a:t>
            </a:r>
          </a:p>
          <a:p>
            <a:pPr indent="-317500" lvl="1" marL="914400" rtl="0">
              <a:spcBef>
                <a:spcPts val="0"/>
              </a:spcBef>
              <a:spcAft>
                <a:spcPts val="0"/>
              </a:spcAft>
              <a:buSzPts val="1400"/>
              <a:buChar char="○"/>
            </a:pPr>
            <a:r>
              <a:rPr lang="en"/>
              <a:t>High intellectual capacity </a:t>
            </a:r>
          </a:p>
          <a:p>
            <a:pPr indent="-317500" lvl="1" marL="914400" rtl="0">
              <a:spcBef>
                <a:spcPts val="0"/>
              </a:spcBef>
              <a:spcAft>
                <a:spcPts val="0"/>
              </a:spcAft>
              <a:buSzPts val="1400"/>
              <a:buChar char="○"/>
            </a:pPr>
            <a:r>
              <a:rPr lang="en"/>
              <a:t>Creative and/or artistic</a:t>
            </a:r>
          </a:p>
          <a:p>
            <a:pPr indent="-317500" lvl="1" marL="914400" rtl="0">
              <a:spcBef>
                <a:spcPts val="0"/>
              </a:spcBef>
              <a:spcAft>
                <a:spcPts val="0"/>
              </a:spcAft>
              <a:buSzPts val="1400"/>
              <a:buChar char="○"/>
            </a:pPr>
            <a:r>
              <a:rPr lang="en"/>
              <a:t>Possess an unusual leadership capacity</a:t>
            </a:r>
          </a:p>
          <a:p>
            <a:pPr indent="-342900" lvl="0" marL="457200" rtl="0">
              <a:spcBef>
                <a:spcPts val="0"/>
              </a:spcBef>
              <a:spcAft>
                <a:spcPts val="0"/>
              </a:spcAft>
              <a:buSzPts val="1800"/>
              <a:buChar char="●"/>
            </a:pPr>
            <a:r>
              <a:rPr lang="en"/>
              <a:t>Require services or activities not ordinarily provided in the regular education environment. </a:t>
            </a:r>
          </a:p>
          <a:p>
            <a:pPr indent="-342900" lvl="0" marL="457200" rtl="0">
              <a:spcBef>
                <a:spcPts val="0"/>
              </a:spcBef>
              <a:buSzPts val="1800"/>
              <a:buChar char="●"/>
            </a:pPr>
            <a:r>
              <a:rPr lang="en"/>
              <a:t>National Association of Gifted Children estimates a small percentage of the US K-12 population can be identified as academically gifted.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1000"/>
                                        <p:tgtEl>
                                          <p:spTgt spid="2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animEffect filter="fade" transition="in">
                                      <p:cBhvr>
                                        <p:cTn dur="1000"/>
                                        <p:tgtEl>
                                          <p:spTgt spid="2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animEffect filter="fade" transition="in">
                                      <p:cBhvr>
                                        <p:cTn dur="1000"/>
                                        <p:tgtEl>
                                          <p:spTgt spid="2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animEffect filter="fade" transition="in">
                                      <p:cBhvr>
                                        <p:cTn dur="1000"/>
                                        <p:tgtEl>
                                          <p:spTgt spid="2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animEffect filter="fade" transition="in">
                                      <p:cBhvr>
                                        <p:cTn dur="1000"/>
                                        <p:tgtEl>
                                          <p:spTgt spid="2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animEffect filter="fade" transition="in">
                                      <p:cBhvr>
                                        <p:cTn dur="1000"/>
                                        <p:tgtEl>
                                          <p:spTgt spid="26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65" name="Shape 265"/>
        <p:cNvGrpSpPr/>
        <p:nvPr/>
      </p:nvGrpSpPr>
      <p:grpSpPr>
        <a:xfrm>
          <a:off x="0" y="0"/>
          <a:ext cx="0" cy="0"/>
          <a:chOff x="0" y="0"/>
          <a:chExt cx="0" cy="0"/>
        </a:xfrm>
      </p:grpSpPr>
      <p:pic>
        <p:nvPicPr>
          <p:cNvPr id="266" name="Shape 266"/>
          <p:cNvPicPr preferRelativeResize="0"/>
          <p:nvPr/>
        </p:nvPicPr>
        <p:blipFill>
          <a:blip r:embed="rId3">
            <a:alphaModFix/>
          </a:blip>
          <a:stretch>
            <a:fillRect/>
          </a:stretch>
        </p:blipFill>
        <p:spPr>
          <a:xfrm>
            <a:off x="1017025" y="42063"/>
            <a:ext cx="6745825" cy="5059375"/>
          </a:xfrm>
          <a:prstGeom prst="rect">
            <a:avLst/>
          </a:prstGeom>
          <a:noFill/>
          <a:ln cap="flat" cmpd="sng" w="28575">
            <a:solidFill>
              <a:srgbClr val="000000"/>
            </a:solidFill>
            <a:prstDash val="solid"/>
            <a:round/>
            <a:headEnd len="med" w="med" type="none"/>
            <a:tailEnd len="med" w="med"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Elementary Project Arrow Qualification </a:t>
            </a:r>
          </a:p>
        </p:txBody>
      </p:sp>
      <p:sp>
        <p:nvSpPr>
          <p:cNvPr id="272" name="Shape 27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 sz="2400"/>
              <a:t>Standardized Testing</a:t>
            </a:r>
          </a:p>
          <a:p>
            <a:pPr indent="-381000" lvl="1" marL="914400" rtl="0">
              <a:spcBef>
                <a:spcPts val="0"/>
              </a:spcBef>
              <a:spcAft>
                <a:spcPts val="0"/>
              </a:spcAft>
              <a:buSzPts val="2400"/>
              <a:buChar char="○"/>
            </a:pPr>
            <a:r>
              <a:rPr lang="en" sz="2400"/>
              <a:t>Ability (CogAT) and Achievement Assessment (IOWA)</a:t>
            </a:r>
          </a:p>
          <a:p>
            <a:pPr indent="-381000" lvl="2" marL="1371600" rtl="0">
              <a:spcBef>
                <a:spcPts val="0"/>
              </a:spcBef>
              <a:spcAft>
                <a:spcPts val="0"/>
              </a:spcAft>
              <a:buSzPts val="2400"/>
              <a:buChar char="■"/>
            </a:pPr>
            <a:r>
              <a:rPr lang="en" sz="2400"/>
              <a:t>Typically above 95th percentile</a:t>
            </a:r>
          </a:p>
          <a:p>
            <a:pPr indent="-381000" lvl="0" marL="457200" rtl="0">
              <a:spcBef>
                <a:spcPts val="0"/>
              </a:spcBef>
              <a:spcAft>
                <a:spcPts val="0"/>
              </a:spcAft>
              <a:buSzPts val="2400"/>
              <a:buChar char="●"/>
            </a:pPr>
            <a:r>
              <a:rPr lang="en" sz="2400"/>
              <a:t>Checklists of Characteristics</a:t>
            </a:r>
          </a:p>
          <a:p>
            <a:pPr indent="-381000" lvl="0" marL="457200" rtl="0">
              <a:spcBef>
                <a:spcPts val="0"/>
              </a:spcBef>
              <a:buSzPts val="2400"/>
              <a:buChar char="●"/>
            </a:pPr>
            <a:r>
              <a:rPr lang="en" sz="2400"/>
              <a:t>Classroom evidence provided by teacher</a:t>
            </a:r>
          </a:p>
          <a:p>
            <a:pPr lvl="0" rtl="0">
              <a:spcBef>
                <a:spcPts val="0"/>
              </a:spcBef>
              <a:buNone/>
            </a:pPr>
            <a:r>
              <a:t/>
            </a:r>
            <a:endParaRPr sz="2400">
              <a:highlight>
                <a:srgbClr val="00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1000"/>
                                        <p:tgtEl>
                                          <p:spTgt spid="2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1" st="1"/>
                                            </p:txEl>
                                          </p:spTgt>
                                        </p:tgtEl>
                                        <p:attrNameLst>
                                          <p:attrName>style.visibility</p:attrName>
                                        </p:attrNameLst>
                                      </p:cBhvr>
                                      <p:to>
                                        <p:strVal val="visible"/>
                                      </p:to>
                                    </p:set>
                                    <p:animEffect filter="fade" transition="in">
                                      <p:cBhvr>
                                        <p:cTn dur="1000"/>
                                        <p:tgtEl>
                                          <p:spTgt spid="2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2" st="2"/>
                                            </p:txEl>
                                          </p:spTgt>
                                        </p:tgtEl>
                                        <p:attrNameLst>
                                          <p:attrName>style.visibility</p:attrName>
                                        </p:attrNameLst>
                                      </p:cBhvr>
                                      <p:to>
                                        <p:strVal val="visible"/>
                                      </p:to>
                                    </p:set>
                                    <p:animEffect filter="fade" transition="in">
                                      <p:cBhvr>
                                        <p:cTn dur="1000"/>
                                        <p:tgtEl>
                                          <p:spTgt spid="2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3" st="3"/>
                                            </p:txEl>
                                          </p:spTgt>
                                        </p:tgtEl>
                                        <p:attrNameLst>
                                          <p:attrName>style.visibility</p:attrName>
                                        </p:attrNameLst>
                                      </p:cBhvr>
                                      <p:to>
                                        <p:strVal val="visible"/>
                                      </p:to>
                                    </p:set>
                                    <p:animEffect filter="fade" transition="in">
                                      <p:cBhvr>
                                        <p:cTn dur="1000"/>
                                        <p:tgtEl>
                                          <p:spTgt spid="27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4" st="4"/>
                                            </p:txEl>
                                          </p:spTgt>
                                        </p:tgtEl>
                                        <p:attrNameLst>
                                          <p:attrName>style.visibility</p:attrName>
                                        </p:attrNameLst>
                                      </p:cBhvr>
                                      <p:to>
                                        <p:strVal val="visible"/>
                                      </p:to>
                                    </p:set>
                                    <p:animEffect filter="fade" transition="in">
                                      <p:cBhvr>
                                        <p:cTn dur="1000"/>
                                        <p:tgtEl>
                                          <p:spTgt spid="27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5" st="5"/>
                                            </p:txEl>
                                          </p:spTgt>
                                        </p:tgtEl>
                                        <p:attrNameLst>
                                          <p:attrName>style.visibility</p:attrName>
                                        </p:attrNameLst>
                                      </p:cBhvr>
                                      <p:to>
                                        <p:strVal val="visible"/>
                                      </p:to>
                                    </p:set>
                                    <p:animEffect filter="fade" transition="in">
                                      <p:cBhvr>
                                        <p:cTn dur="1000"/>
                                        <p:tgtEl>
                                          <p:spTgt spid="27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76" name="Shape 276"/>
        <p:cNvGrpSpPr/>
        <p:nvPr/>
      </p:nvGrpSpPr>
      <p:grpSpPr>
        <a:xfrm>
          <a:off x="0" y="0"/>
          <a:ext cx="0" cy="0"/>
          <a:chOff x="0" y="0"/>
          <a:chExt cx="0" cy="0"/>
        </a:xfrm>
      </p:grpSpPr>
      <p:sp>
        <p:nvSpPr>
          <p:cNvPr id="277" name="Shape 277"/>
          <p:cNvSpPr txBox="1"/>
          <p:nvPr>
            <p:ph type="title"/>
          </p:nvPr>
        </p:nvSpPr>
        <p:spPr>
          <a:xfrm>
            <a:off x="311700" y="64025"/>
            <a:ext cx="8520600" cy="572700"/>
          </a:xfrm>
          <a:prstGeom prst="rect">
            <a:avLst/>
          </a:prstGeom>
        </p:spPr>
        <p:txBody>
          <a:bodyPr anchorCtr="0" anchor="t" bIns="91425" lIns="91425" rIns="91425" wrap="square" tIns="91425">
            <a:noAutofit/>
          </a:bodyPr>
          <a:lstStyle/>
          <a:p>
            <a:pPr lvl="0">
              <a:spcBef>
                <a:spcPts val="0"/>
              </a:spcBef>
              <a:buNone/>
            </a:pPr>
            <a:r>
              <a:rPr lang="en" sz="3000">
                <a:solidFill>
                  <a:srgbClr val="000000"/>
                </a:solidFill>
              </a:rPr>
              <a:t>Elementary </a:t>
            </a:r>
            <a:r>
              <a:rPr lang="en" sz="3000">
                <a:solidFill>
                  <a:srgbClr val="000000"/>
                </a:solidFill>
              </a:rPr>
              <a:t>PA Testing</a:t>
            </a:r>
          </a:p>
          <a:p>
            <a:pPr lvl="0">
              <a:spcBef>
                <a:spcPts val="0"/>
              </a:spcBef>
              <a:buNone/>
            </a:pPr>
            <a:r>
              <a:t/>
            </a:r>
            <a:endParaRPr b="1" sz="4100">
              <a:solidFill>
                <a:srgbClr val="464646"/>
              </a:solidFill>
            </a:endParaRPr>
          </a:p>
          <a:p>
            <a:pPr lvl="0">
              <a:spcBef>
                <a:spcPts val="0"/>
              </a:spcBef>
              <a:buNone/>
            </a:pPr>
            <a:r>
              <a:t/>
            </a:r>
            <a:endParaRPr b="1" sz="4100">
              <a:solidFill>
                <a:srgbClr val="464646"/>
              </a:solidFill>
            </a:endParaRPr>
          </a:p>
        </p:txBody>
      </p:sp>
      <p:sp>
        <p:nvSpPr>
          <p:cNvPr id="278" name="Shape 278"/>
          <p:cNvSpPr txBox="1"/>
          <p:nvPr>
            <p:ph idx="1" type="body"/>
          </p:nvPr>
        </p:nvSpPr>
        <p:spPr>
          <a:xfrm>
            <a:off x="311700" y="834825"/>
            <a:ext cx="8520600" cy="3868200"/>
          </a:xfrm>
          <a:prstGeom prst="rect">
            <a:avLst/>
          </a:prstGeom>
        </p:spPr>
        <p:txBody>
          <a:bodyPr anchorCtr="0" anchor="t" bIns="91425" lIns="91425" rIns="91425" wrap="square" tIns="91425">
            <a:noAutofit/>
          </a:bodyPr>
          <a:lstStyle/>
          <a:p>
            <a:pPr lvl="0" rtl="0">
              <a:spcBef>
                <a:spcPts val="0"/>
              </a:spcBef>
              <a:buNone/>
            </a:pPr>
            <a:r>
              <a:rPr b="1" lang="en">
                <a:solidFill>
                  <a:srgbClr val="000000"/>
                </a:solidFill>
              </a:rPr>
              <a:t>PA Program for Grades 3-5th </a:t>
            </a:r>
          </a:p>
          <a:p>
            <a:pPr indent="-342900" lvl="0" marL="457200" rtl="0">
              <a:spcBef>
                <a:spcPts val="0"/>
              </a:spcBef>
              <a:spcAft>
                <a:spcPts val="0"/>
              </a:spcAft>
              <a:buClr>
                <a:srgbClr val="000000"/>
              </a:buClr>
              <a:buSzPts val="1800"/>
              <a:buChar char="★"/>
            </a:pPr>
            <a:r>
              <a:rPr b="1" lang="en">
                <a:solidFill>
                  <a:srgbClr val="000000"/>
                </a:solidFill>
              </a:rPr>
              <a:t>Testing window:</a:t>
            </a:r>
            <a:r>
              <a:rPr lang="en">
                <a:solidFill>
                  <a:srgbClr val="000000"/>
                </a:solidFill>
              </a:rPr>
              <a:t> January 29-February 9</a:t>
            </a:r>
          </a:p>
          <a:p>
            <a:pPr indent="-342900" lvl="1" marL="914400" rtl="0">
              <a:spcBef>
                <a:spcPts val="0"/>
              </a:spcBef>
              <a:spcAft>
                <a:spcPts val="0"/>
              </a:spcAft>
              <a:buClr>
                <a:srgbClr val="000000"/>
              </a:buClr>
              <a:buSzPts val="1800"/>
              <a:buChar char="○"/>
            </a:pPr>
            <a:r>
              <a:rPr lang="en" sz="1800">
                <a:solidFill>
                  <a:srgbClr val="000000"/>
                </a:solidFill>
              </a:rPr>
              <a:t>Recommended 2nd-4th grade students not currently in the PA program</a:t>
            </a:r>
          </a:p>
          <a:p>
            <a:pPr indent="-342900" lvl="1" marL="914400" rtl="0">
              <a:spcBef>
                <a:spcPts val="0"/>
              </a:spcBef>
              <a:spcAft>
                <a:spcPts val="0"/>
              </a:spcAft>
              <a:buClr>
                <a:srgbClr val="000000"/>
              </a:buClr>
              <a:buSzPts val="1800"/>
              <a:buChar char="○"/>
            </a:pPr>
            <a:r>
              <a:rPr lang="en" sz="1800">
                <a:solidFill>
                  <a:srgbClr val="000000"/>
                </a:solidFill>
              </a:rPr>
              <a:t>If parent requests - student data will be reviewed to determine if further testing is warranted</a:t>
            </a:r>
          </a:p>
          <a:p>
            <a:pPr indent="-342900" lvl="0" marL="457200" rtl="0">
              <a:spcBef>
                <a:spcPts val="0"/>
              </a:spcBef>
              <a:spcAft>
                <a:spcPts val="0"/>
              </a:spcAft>
              <a:buClr>
                <a:srgbClr val="000000"/>
              </a:buClr>
              <a:buSzPts val="1800"/>
              <a:buChar char="★"/>
            </a:pPr>
            <a:r>
              <a:rPr b="1" lang="en">
                <a:solidFill>
                  <a:srgbClr val="000000"/>
                </a:solidFill>
              </a:rPr>
              <a:t>Students take the IOWA Assessment</a:t>
            </a:r>
          </a:p>
          <a:p>
            <a:pPr indent="-342900" lvl="1" marL="914400" rtl="0">
              <a:spcBef>
                <a:spcPts val="0"/>
              </a:spcBef>
              <a:spcAft>
                <a:spcPts val="0"/>
              </a:spcAft>
              <a:buClr>
                <a:srgbClr val="000000"/>
              </a:buClr>
              <a:buSzPts val="1800"/>
              <a:buChar char="○"/>
            </a:pPr>
            <a:r>
              <a:rPr lang="en" sz="1800">
                <a:solidFill>
                  <a:srgbClr val="000000"/>
                </a:solidFill>
              </a:rPr>
              <a:t>Achievement Assessment</a:t>
            </a:r>
          </a:p>
          <a:p>
            <a:pPr indent="-342900" lvl="2" marL="1371600" rtl="0">
              <a:spcBef>
                <a:spcPts val="0"/>
              </a:spcBef>
              <a:spcAft>
                <a:spcPts val="0"/>
              </a:spcAft>
              <a:buClr>
                <a:srgbClr val="000000"/>
              </a:buClr>
              <a:buSzPts val="1800"/>
              <a:buChar char="■"/>
            </a:pPr>
            <a:r>
              <a:rPr lang="en" sz="1800">
                <a:solidFill>
                  <a:srgbClr val="000000"/>
                </a:solidFill>
              </a:rPr>
              <a:t>Content </a:t>
            </a:r>
          </a:p>
          <a:p>
            <a:pPr indent="-342900" lvl="0" marL="457200" rtl="0">
              <a:spcBef>
                <a:spcPts val="0"/>
              </a:spcBef>
              <a:spcAft>
                <a:spcPts val="0"/>
              </a:spcAft>
              <a:buClr>
                <a:srgbClr val="000000"/>
              </a:buClr>
              <a:buSzPts val="1800"/>
              <a:buChar char="★"/>
            </a:pPr>
            <a:r>
              <a:rPr b="1" lang="en">
                <a:solidFill>
                  <a:srgbClr val="000000"/>
                </a:solidFill>
              </a:rPr>
              <a:t>CogAT is used for PA qualification</a:t>
            </a:r>
            <a:r>
              <a:rPr b="1" i="1" lang="en">
                <a:solidFill>
                  <a:srgbClr val="000000"/>
                </a:solidFill>
              </a:rPr>
              <a:t> </a:t>
            </a:r>
          </a:p>
          <a:p>
            <a:pPr indent="-317500" lvl="1" marL="914400" rtl="0">
              <a:spcBef>
                <a:spcPts val="0"/>
              </a:spcBef>
              <a:buClr>
                <a:srgbClr val="000000"/>
              </a:buClr>
              <a:buSzPts val="1400"/>
              <a:buChar char="○"/>
            </a:pPr>
            <a:r>
              <a:rPr i="1" lang="en">
                <a:solidFill>
                  <a:srgbClr val="000000"/>
                </a:solidFill>
              </a:rPr>
              <a:t>Example: Current 4th grade student, who took the CogAT last year (3rd grade), has a valid CogAT score to be used for qualification this year.</a:t>
            </a:r>
          </a:p>
          <a:p>
            <a:pPr lvl="0" rtl="0">
              <a:spcBef>
                <a:spcPts val="400"/>
              </a:spcBef>
              <a:spcAft>
                <a:spcPts val="0"/>
              </a:spcAft>
              <a:buClr>
                <a:schemeClr val="dk1"/>
              </a:buClr>
              <a:buSzPts val="1100"/>
              <a:buFont typeface="Arial"/>
              <a:buNone/>
            </a:pPr>
            <a:r>
              <a:rPr b="1" lang="en" sz="1500">
                <a:solidFill>
                  <a:srgbClr val="909090"/>
                </a:solidFill>
              </a:rPr>
              <a:t>							</a:t>
            </a:r>
            <a:r>
              <a:rPr b="1" lang="en" sz="1500">
                <a:solidFill>
                  <a:schemeClr val="dk1"/>
                </a:solidFill>
              </a:rPr>
              <a:t>Students who qualify will begin the program in 2018-19</a:t>
            </a:r>
          </a:p>
          <a:p>
            <a:pPr lvl="0" rtl="0">
              <a:spcBef>
                <a:spcPts val="0"/>
              </a:spcBef>
              <a:buNone/>
            </a:pPr>
            <a:r>
              <a:t/>
            </a:r>
            <a:endParaRPr/>
          </a:p>
        </p:txBody>
      </p:sp>
      <p:pic>
        <p:nvPicPr>
          <p:cNvPr descr="Light Bulb" id="279" name="Shape 279"/>
          <p:cNvPicPr preferRelativeResize="0"/>
          <p:nvPr/>
        </p:nvPicPr>
        <p:blipFill>
          <a:blip r:embed="rId3">
            <a:alphaModFix/>
          </a:blip>
          <a:stretch>
            <a:fillRect/>
          </a:stretch>
        </p:blipFill>
        <p:spPr>
          <a:xfrm>
            <a:off x="6764300" y="445025"/>
            <a:ext cx="1233951" cy="9696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83" name="Shape 283"/>
        <p:cNvGrpSpPr/>
        <p:nvPr/>
      </p:nvGrpSpPr>
      <p:grpSpPr>
        <a:xfrm>
          <a:off x="0" y="0"/>
          <a:ext cx="0" cy="0"/>
          <a:chOff x="0" y="0"/>
          <a:chExt cx="0" cy="0"/>
        </a:xfrm>
      </p:grpSpPr>
      <p:sp>
        <p:nvSpPr>
          <p:cNvPr id="284" name="Shape 284"/>
          <p:cNvSpPr txBox="1"/>
          <p:nvPr>
            <p:ph type="title"/>
          </p:nvPr>
        </p:nvSpPr>
        <p:spPr>
          <a:xfrm>
            <a:off x="311700" y="18837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0000FF"/>
                </a:solidFill>
              </a:rPr>
              <a:t>Elementary Project Arrow Student Profile Worksheet</a:t>
            </a:r>
          </a:p>
        </p:txBody>
      </p:sp>
      <p:pic>
        <p:nvPicPr>
          <p:cNvPr id="285" name="Shape 285"/>
          <p:cNvPicPr preferRelativeResize="0"/>
          <p:nvPr/>
        </p:nvPicPr>
        <p:blipFill>
          <a:blip r:embed="rId3">
            <a:alphaModFix/>
          </a:blip>
          <a:stretch>
            <a:fillRect/>
          </a:stretch>
        </p:blipFill>
        <p:spPr>
          <a:xfrm>
            <a:off x="1785825" y="761063"/>
            <a:ext cx="5339251" cy="4125777"/>
          </a:xfrm>
          <a:prstGeom prst="rect">
            <a:avLst/>
          </a:prstGeom>
          <a:noFill/>
          <a:ln>
            <a:noFill/>
          </a:ln>
        </p:spPr>
      </p:pic>
      <p:cxnSp>
        <p:nvCxnSpPr>
          <p:cNvPr id="286" name="Shape 286"/>
          <p:cNvCxnSpPr/>
          <p:nvPr/>
        </p:nvCxnSpPr>
        <p:spPr>
          <a:xfrm>
            <a:off x="1486475" y="3337950"/>
            <a:ext cx="834000" cy="395700"/>
          </a:xfrm>
          <a:prstGeom prst="straightConnector1">
            <a:avLst/>
          </a:prstGeom>
          <a:noFill/>
          <a:ln cap="flat" cmpd="sng" w="9525">
            <a:solidFill>
              <a:schemeClr val="dk2"/>
            </a:solidFill>
            <a:prstDash val="solid"/>
            <a:round/>
            <a:headEnd len="lg" w="lg" type="none"/>
            <a:tailEnd len="lg" w="lg" type="triangle"/>
          </a:ln>
        </p:spPr>
      </p:cxnSp>
      <p:cxnSp>
        <p:nvCxnSpPr>
          <p:cNvPr id="287" name="Shape 287"/>
          <p:cNvCxnSpPr/>
          <p:nvPr/>
        </p:nvCxnSpPr>
        <p:spPr>
          <a:xfrm flipH="1">
            <a:off x="6594050" y="3439500"/>
            <a:ext cx="951600" cy="192600"/>
          </a:xfrm>
          <a:prstGeom prst="straightConnector1">
            <a:avLst/>
          </a:prstGeom>
          <a:noFill/>
          <a:ln cap="flat" cmpd="sng" w="9525">
            <a:solidFill>
              <a:schemeClr val="dk2"/>
            </a:solidFill>
            <a:prstDash val="solid"/>
            <a:round/>
            <a:headEnd len="lg" w="lg" type="none"/>
            <a:tailEnd len="lg" w="lg" type="triangle"/>
          </a:ln>
        </p:spPr>
      </p:cxnSp>
      <p:cxnSp>
        <p:nvCxnSpPr>
          <p:cNvPr id="288" name="Shape 288"/>
          <p:cNvCxnSpPr/>
          <p:nvPr/>
        </p:nvCxnSpPr>
        <p:spPr>
          <a:xfrm rot="10800000">
            <a:off x="4501875" y="3882275"/>
            <a:ext cx="851700" cy="529200"/>
          </a:xfrm>
          <a:prstGeom prst="straightConnector1">
            <a:avLst/>
          </a:prstGeom>
          <a:noFill/>
          <a:ln cap="flat" cmpd="sng" w="9525">
            <a:solidFill>
              <a:schemeClr val="dk2"/>
            </a:solidFill>
            <a:prstDash val="solid"/>
            <a:round/>
            <a:headEnd len="lg" w="lg" type="none"/>
            <a:tailEnd len="lg" w="lg" type="triangle"/>
          </a:ln>
        </p:spPr>
      </p:cxnSp>
      <p:sp>
        <p:nvSpPr>
          <p:cNvPr id="289" name="Shape 289"/>
          <p:cNvSpPr txBox="1"/>
          <p:nvPr/>
        </p:nvSpPr>
        <p:spPr>
          <a:xfrm>
            <a:off x="85650" y="2156225"/>
            <a:ext cx="1475700" cy="1176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lgn="ctr">
              <a:spcBef>
                <a:spcPts val="0"/>
              </a:spcBef>
              <a:buNone/>
            </a:pPr>
            <a:r>
              <a:rPr lang="en"/>
              <a:t>Student’s current placement is the appropriate placement</a:t>
            </a:r>
          </a:p>
        </p:txBody>
      </p:sp>
      <p:sp>
        <p:nvSpPr>
          <p:cNvPr id="290" name="Shape 290"/>
          <p:cNvSpPr txBox="1"/>
          <p:nvPr/>
        </p:nvSpPr>
        <p:spPr>
          <a:xfrm>
            <a:off x="7595075" y="2380800"/>
            <a:ext cx="1475700" cy="1058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Student qualifies for Project Arrow services.</a:t>
            </a:r>
          </a:p>
        </p:txBody>
      </p:sp>
      <p:sp>
        <p:nvSpPr>
          <p:cNvPr id="291" name="Shape 291"/>
          <p:cNvSpPr txBox="1"/>
          <p:nvPr/>
        </p:nvSpPr>
        <p:spPr>
          <a:xfrm>
            <a:off x="5353575" y="3999900"/>
            <a:ext cx="1475700" cy="11436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Placement review is needed by Academic Team.</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295" name="Shape 295"/>
        <p:cNvGrpSpPr/>
        <p:nvPr/>
      </p:nvGrpSpPr>
      <p:grpSpPr>
        <a:xfrm>
          <a:off x="0" y="0"/>
          <a:ext cx="0" cy="0"/>
          <a:chOff x="0" y="0"/>
          <a:chExt cx="0" cy="0"/>
        </a:xfrm>
      </p:grpSpPr>
      <p:sp>
        <p:nvSpPr>
          <p:cNvPr id="296" name="Shape 296">
            <a:hlinkClick r:id="rId3"/>
          </p:cNvPr>
          <p:cNvSpPr txBox="1"/>
          <p:nvPr>
            <p:ph type="title"/>
          </p:nvPr>
        </p:nvSpPr>
        <p:spPr>
          <a:xfrm>
            <a:off x="311700" y="18837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0000FF"/>
                </a:solidFill>
              </a:rPr>
              <a:t>Elementary Project Arrow Student Profile Worksheet</a:t>
            </a:r>
          </a:p>
          <a:p>
            <a:pPr lvl="0" algn="ctr">
              <a:spcBef>
                <a:spcPts val="0"/>
              </a:spcBef>
              <a:buClr>
                <a:schemeClr val="dk1"/>
              </a:buClr>
              <a:buSzPts val="1100"/>
              <a:buFont typeface="Arial"/>
              <a:buNone/>
            </a:pPr>
            <a:r>
              <a:rPr i="1" lang="en">
                <a:solidFill>
                  <a:srgbClr val="0000FF"/>
                </a:solidFill>
              </a:rPr>
              <a:t>Example</a:t>
            </a:r>
          </a:p>
          <a:p>
            <a:pPr lvl="0" rtl="0">
              <a:spcBef>
                <a:spcPts val="0"/>
              </a:spcBef>
              <a:buNone/>
            </a:pPr>
            <a:r>
              <a:t/>
            </a:r>
            <a:endParaRPr>
              <a:solidFill>
                <a:srgbClr val="0000FF"/>
              </a:solidFill>
            </a:endParaRPr>
          </a:p>
        </p:txBody>
      </p:sp>
      <p:pic>
        <p:nvPicPr>
          <p:cNvPr id="297" name="Shape 297"/>
          <p:cNvPicPr preferRelativeResize="0"/>
          <p:nvPr/>
        </p:nvPicPr>
        <p:blipFill>
          <a:blip r:embed="rId4">
            <a:alphaModFix/>
          </a:blip>
          <a:stretch>
            <a:fillRect/>
          </a:stretch>
        </p:blipFill>
        <p:spPr>
          <a:xfrm>
            <a:off x="1785825" y="1220849"/>
            <a:ext cx="5339252" cy="3782802"/>
          </a:xfrm>
          <a:prstGeom prst="rect">
            <a:avLst/>
          </a:prstGeom>
          <a:noFill/>
          <a:ln>
            <a:noFill/>
          </a:ln>
        </p:spPr>
      </p:pic>
      <p:sp>
        <p:nvSpPr>
          <p:cNvPr id="298" name="Shape 298"/>
          <p:cNvSpPr txBox="1"/>
          <p:nvPr/>
        </p:nvSpPr>
        <p:spPr>
          <a:xfrm>
            <a:off x="85650" y="2156225"/>
            <a:ext cx="1475700" cy="1176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lgn="ctr">
              <a:spcBef>
                <a:spcPts val="0"/>
              </a:spcBef>
              <a:buNone/>
            </a:pPr>
            <a:r>
              <a:rPr lang="en"/>
              <a:t>Student example of CogAT showing no further testing needed.</a:t>
            </a:r>
          </a:p>
        </p:txBody>
      </p:sp>
      <p:sp>
        <p:nvSpPr>
          <p:cNvPr id="299" name="Shape 299"/>
          <p:cNvSpPr/>
          <p:nvPr/>
        </p:nvSpPr>
        <p:spPr>
          <a:xfrm>
            <a:off x="4929225" y="2538900"/>
            <a:ext cx="259500" cy="2007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0" name="Shape 300"/>
          <p:cNvSpPr/>
          <p:nvPr/>
        </p:nvSpPr>
        <p:spPr>
          <a:xfrm>
            <a:off x="4929225" y="2739600"/>
            <a:ext cx="259500" cy="2007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1" name="Shape 301"/>
          <p:cNvSpPr/>
          <p:nvPr/>
        </p:nvSpPr>
        <p:spPr>
          <a:xfrm>
            <a:off x="6370300" y="2864325"/>
            <a:ext cx="259500" cy="2007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2" name="Shape 302"/>
          <p:cNvSpPr/>
          <p:nvPr/>
        </p:nvSpPr>
        <p:spPr>
          <a:xfrm>
            <a:off x="6370300" y="3065025"/>
            <a:ext cx="259500" cy="2007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3" name="Shape 303"/>
          <p:cNvSpPr/>
          <p:nvPr/>
        </p:nvSpPr>
        <p:spPr>
          <a:xfrm>
            <a:off x="2429550" y="3540900"/>
            <a:ext cx="909600" cy="6561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cxnSp>
        <p:nvCxnSpPr>
          <p:cNvPr id="304" name="Shape 304"/>
          <p:cNvCxnSpPr/>
          <p:nvPr/>
        </p:nvCxnSpPr>
        <p:spPr>
          <a:xfrm>
            <a:off x="3752000" y="4303800"/>
            <a:ext cx="294900" cy="177000"/>
          </a:xfrm>
          <a:prstGeom prst="straightConnector1">
            <a:avLst/>
          </a:prstGeom>
          <a:noFill/>
          <a:ln cap="flat" cmpd="sng" w="9525">
            <a:solidFill>
              <a:schemeClr val="dk2"/>
            </a:solidFill>
            <a:prstDash val="solid"/>
            <a:round/>
            <a:headEnd len="lg" w="lg" type="none"/>
            <a:tailEnd len="lg" w="lg" type="none"/>
          </a:ln>
        </p:spPr>
      </p:cxnSp>
      <p:cxnSp>
        <p:nvCxnSpPr>
          <p:cNvPr id="305" name="Shape 305"/>
          <p:cNvCxnSpPr/>
          <p:nvPr/>
        </p:nvCxnSpPr>
        <p:spPr>
          <a:xfrm flipH="1">
            <a:off x="3781700" y="4197000"/>
            <a:ext cx="235500" cy="2838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id="310" name="Shape 310"/>
          <p:cNvPicPr preferRelativeResize="0"/>
          <p:nvPr/>
        </p:nvPicPr>
        <p:blipFill rotWithShape="1">
          <a:blip r:embed="rId3">
            <a:alphaModFix/>
          </a:blip>
          <a:srcRect b="6726" l="7414" r="11198" t="5113"/>
          <a:stretch/>
        </p:blipFill>
        <p:spPr>
          <a:xfrm>
            <a:off x="1706625" y="466025"/>
            <a:ext cx="5417000" cy="4534499"/>
          </a:xfrm>
          <a:prstGeom prst="rect">
            <a:avLst/>
          </a:prstGeom>
          <a:noFill/>
          <a:ln>
            <a:noFill/>
          </a:ln>
        </p:spPr>
      </p:pic>
      <p:sp>
        <p:nvSpPr>
          <p:cNvPr id="311" name="Shape 311"/>
          <p:cNvSpPr txBox="1"/>
          <p:nvPr/>
        </p:nvSpPr>
        <p:spPr>
          <a:xfrm>
            <a:off x="35275" y="0"/>
            <a:ext cx="8759700" cy="563100"/>
          </a:xfrm>
          <a:prstGeom prst="rect">
            <a:avLst/>
          </a:prstGeom>
          <a:noFill/>
          <a:ln>
            <a:noFill/>
          </a:ln>
        </p:spPr>
        <p:txBody>
          <a:bodyPr anchorCtr="0" anchor="t" bIns="91425" lIns="91425" rIns="91425" wrap="square" tIns="91425">
            <a:noAutofit/>
          </a:bodyPr>
          <a:lstStyle/>
          <a:p>
            <a:pPr lvl="0" rtl="0">
              <a:spcBef>
                <a:spcPts val="0"/>
              </a:spcBef>
              <a:buNone/>
            </a:pPr>
            <a:r>
              <a:rPr b="1" lang="en" sz="1800"/>
              <a:t>Scales for Rating Behavioral Characteristics of Superior Students (SRBCSS)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pic>
        <p:nvPicPr>
          <p:cNvPr id="316" name="Shape 316"/>
          <p:cNvPicPr preferRelativeResize="0"/>
          <p:nvPr/>
        </p:nvPicPr>
        <p:blipFill>
          <a:blip r:embed="rId3">
            <a:alphaModFix/>
          </a:blip>
          <a:stretch>
            <a:fillRect/>
          </a:stretch>
        </p:blipFill>
        <p:spPr>
          <a:xfrm>
            <a:off x="1243853" y="0"/>
            <a:ext cx="6656293" cy="5143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20" name="Shape 320"/>
        <p:cNvGrpSpPr/>
        <p:nvPr/>
      </p:nvGrpSpPr>
      <p:grpSpPr>
        <a:xfrm>
          <a:off x="0" y="0"/>
          <a:ext cx="0" cy="0"/>
          <a:chOff x="0" y="0"/>
          <a:chExt cx="0" cy="0"/>
        </a:xfrm>
      </p:grpSpPr>
      <p:sp>
        <p:nvSpPr>
          <p:cNvPr id="321" name="Shape 321"/>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en">
                <a:solidFill>
                  <a:srgbClr val="0000FF"/>
                </a:solidFill>
              </a:rPr>
              <a:t>Middle School Project Arrow</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25" name="Shape 325"/>
        <p:cNvGrpSpPr/>
        <p:nvPr/>
      </p:nvGrpSpPr>
      <p:grpSpPr>
        <a:xfrm>
          <a:off x="0" y="0"/>
          <a:ext cx="0" cy="0"/>
          <a:chOff x="0" y="0"/>
          <a:chExt cx="0" cy="0"/>
        </a:xfrm>
      </p:grpSpPr>
      <p:sp>
        <p:nvSpPr>
          <p:cNvPr id="326" name="Shape 32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Middle School Project Arrow Overview </a:t>
            </a:r>
          </a:p>
        </p:txBody>
      </p:sp>
      <p:sp>
        <p:nvSpPr>
          <p:cNvPr id="327" name="Shape 32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Accelerated/Enriched</a:t>
            </a:r>
          </a:p>
          <a:p>
            <a:pPr lvl="0">
              <a:spcBef>
                <a:spcPts val="0"/>
              </a:spcBef>
              <a:buNone/>
            </a:pPr>
            <a:r>
              <a:rPr lang="en"/>
              <a:t>Reading Strand </a:t>
            </a:r>
          </a:p>
          <a:p>
            <a:pPr indent="-342900" lvl="0" marL="457200" rtl="0">
              <a:spcBef>
                <a:spcPts val="0"/>
              </a:spcBef>
              <a:spcAft>
                <a:spcPts val="0"/>
              </a:spcAft>
              <a:buSzPts val="1800"/>
              <a:buChar char="●"/>
            </a:pPr>
            <a:r>
              <a:rPr lang="en"/>
              <a:t>Literacy </a:t>
            </a:r>
          </a:p>
          <a:p>
            <a:pPr indent="-342900" lvl="0" marL="457200" rtl="0">
              <a:spcBef>
                <a:spcPts val="0"/>
              </a:spcBef>
              <a:spcAft>
                <a:spcPts val="0"/>
              </a:spcAft>
              <a:buSzPts val="1800"/>
              <a:buChar char="●"/>
            </a:pPr>
            <a:r>
              <a:rPr lang="en"/>
              <a:t>Science </a:t>
            </a:r>
          </a:p>
          <a:p>
            <a:pPr indent="-342900" lvl="0" marL="457200" rtl="0">
              <a:spcBef>
                <a:spcPts val="0"/>
              </a:spcBef>
              <a:buSzPts val="1800"/>
              <a:buChar char="●"/>
            </a:pPr>
            <a:r>
              <a:rPr lang="en"/>
              <a:t>Social Studies</a:t>
            </a:r>
          </a:p>
          <a:p>
            <a:pPr lvl="0" rtl="0">
              <a:spcBef>
                <a:spcPts val="0"/>
              </a:spcBef>
              <a:buNone/>
            </a:pPr>
            <a:r>
              <a:rPr lang="en"/>
              <a:t>Math Strand </a:t>
            </a:r>
          </a:p>
          <a:p>
            <a:pPr indent="-342900" lvl="0" marL="457200" rtl="0">
              <a:spcBef>
                <a:spcPts val="0"/>
              </a:spcBef>
              <a:spcAft>
                <a:spcPts val="0"/>
              </a:spcAft>
              <a:buSzPts val="1800"/>
              <a:buChar char="●"/>
            </a:pPr>
            <a:r>
              <a:rPr lang="en"/>
              <a:t>Pre-algebra (6th)</a:t>
            </a:r>
          </a:p>
          <a:p>
            <a:pPr indent="-342900" lvl="0" marL="457200" rtl="0">
              <a:spcBef>
                <a:spcPts val="0"/>
              </a:spcBef>
              <a:spcAft>
                <a:spcPts val="0"/>
              </a:spcAft>
              <a:buSzPts val="1800"/>
              <a:buChar char="●"/>
            </a:pPr>
            <a:r>
              <a:rPr lang="en"/>
              <a:t>Algebra (7th)</a:t>
            </a:r>
          </a:p>
          <a:p>
            <a:pPr indent="-342900" lvl="0" marL="457200" rtl="0">
              <a:spcBef>
                <a:spcPts val="0"/>
              </a:spcBef>
              <a:buSzPts val="1800"/>
              <a:buChar char="●"/>
            </a:pPr>
            <a:r>
              <a:rPr lang="en"/>
              <a:t>Geometry (8th)</a:t>
            </a:r>
          </a:p>
          <a:p>
            <a:pPr lvl="0" rtl="0">
              <a:spcBef>
                <a:spcPts val="0"/>
              </a:spcBef>
              <a:buNone/>
            </a:pPr>
            <a:r>
              <a:t/>
            </a:r>
            <a:endParaRPr/>
          </a:p>
          <a:p>
            <a:pPr lvl="0">
              <a:spcBef>
                <a:spcPts val="0"/>
              </a:spcBef>
              <a:buNone/>
            </a:pPr>
            <a:r>
              <a:t/>
            </a:r>
            <a:endParaRPr/>
          </a:p>
          <a:p>
            <a:pPr lvl="0" rtl="0">
              <a:spcBef>
                <a:spcPts val="0"/>
              </a:spcBef>
              <a:buNone/>
            </a:pPr>
            <a:r>
              <a:t/>
            </a:r>
            <a:endParaRPr/>
          </a:p>
        </p:txBody>
      </p:sp>
      <p:sp>
        <p:nvSpPr>
          <p:cNvPr id="328" name="Shape 328"/>
          <p:cNvSpPr txBox="1"/>
          <p:nvPr/>
        </p:nvSpPr>
        <p:spPr>
          <a:xfrm rot="788605">
            <a:off x="5184990" y="2024697"/>
            <a:ext cx="2554210" cy="803156"/>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rPr lang="en"/>
              <a:t>All current Elementary PA students must re-</a:t>
            </a:r>
            <a:r>
              <a:rPr lang="en"/>
              <a:t>qualify</a:t>
            </a:r>
            <a:r>
              <a:rPr lang="en"/>
              <a:t> for the program!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animEffect filter="fade" transition="in">
                                      <p:cBhvr>
                                        <p:cTn dur="1000"/>
                                        <p:tgtEl>
                                          <p:spTgt spid="3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 st="1"/>
                                            </p:txEl>
                                          </p:spTgt>
                                        </p:tgtEl>
                                        <p:attrNameLst>
                                          <p:attrName>style.visibility</p:attrName>
                                        </p:attrNameLst>
                                      </p:cBhvr>
                                      <p:to>
                                        <p:strVal val="visible"/>
                                      </p:to>
                                    </p:set>
                                    <p:animEffect filter="fade" transition="in">
                                      <p:cBhvr>
                                        <p:cTn dur="1000"/>
                                        <p:tgtEl>
                                          <p:spTgt spid="3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2" st="2"/>
                                            </p:txEl>
                                          </p:spTgt>
                                        </p:tgtEl>
                                        <p:attrNameLst>
                                          <p:attrName>style.visibility</p:attrName>
                                        </p:attrNameLst>
                                      </p:cBhvr>
                                      <p:to>
                                        <p:strVal val="visible"/>
                                      </p:to>
                                    </p:set>
                                    <p:animEffect filter="fade" transition="in">
                                      <p:cBhvr>
                                        <p:cTn dur="1000"/>
                                        <p:tgtEl>
                                          <p:spTgt spid="3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3" st="3"/>
                                            </p:txEl>
                                          </p:spTgt>
                                        </p:tgtEl>
                                        <p:attrNameLst>
                                          <p:attrName>style.visibility</p:attrName>
                                        </p:attrNameLst>
                                      </p:cBhvr>
                                      <p:to>
                                        <p:strVal val="visible"/>
                                      </p:to>
                                    </p:set>
                                    <p:animEffect filter="fade" transition="in">
                                      <p:cBhvr>
                                        <p:cTn dur="1000"/>
                                        <p:tgtEl>
                                          <p:spTgt spid="3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4" st="4"/>
                                            </p:txEl>
                                          </p:spTgt>
                                        </p:tgtEl>
                                        <p:attrNameLst>
                                          <p:attrName>style.visibility</p:attrName>
                                        </p:attrNameLst>
                                      </p:cBhvr>
                                      <p:to>
                                        <p:strVal val="visible"/>
                                      </p:to>
                                    </p:set>
                                    <p:animEffect filter="fade" transition="in">
                                      <p:cBhvr>
                                        <p:cTn dur="1000"/>
                                        <p:tgtEl>
                                          <p:spTgt spid="32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5" st="5"/>
                                            </p:txEl>
                                          </p:spTgt>
                                        </p:tgtEl>
                                        <p:attrNameLst>
                                          <p:attrName>style.visibility</p:attrName>
                                        </p:attrNameLst>
                                      </p:cBhvr>
                                      <p:to>
                                        <p:strVal val="visible"/>
                                      </p:to>
                                    </p:set>
                                    <p:animEffect filter="fade" transition="in">
                                      <p:cBhvr>
                                        <p:cTn dur="1000"/>
                                        <p:tgtEl>
                                          <p:spTgt spid="32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6" st="6"/>
                                            </p:txEl>
                                          </p:spTgt>
                                        </p:tgtEl>
                                        <p:attrNameLst>
                                          <p:attrName>style.visibility</p:attrName>
                                        </p:attrNameLst>
                                      </p:cBhvr>
                                      <p:to>
                                        <p:strVal val="visible"/>
                                      </p:to>
                                    </p:set>
                                    <p:animEffect filter="fade" transition="in">
                                      <p:cBhvr>
                                        <p:cTn dur="1000"/>
                                        <p:tgtEl>
                                          <p:spTgt spid="32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7" st="7"/>
                                            </p:txEl>
                                          </p:spTgt>
                                        </p:tgtEl>
                                        <p:attrNameLst>
                                          <p:attrName>style.visibility</p:attrName>
                                        </p:attrNameLst>
                                      </p:cBhvr>
                                      <p:to>
                                        <p:strVal val="visible"/>
                                      </p:to>
                                    </p:set>
                                    <p:animEffect filter="fade" transition="in">
                                      <p:cBhvr>
                                        <p:cTn dur="1000"/>
                                        <p:tgtEl>
                                          <p:spTgt spid="32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8" st="8"/>
                                            </p:txEl>
                                          </p:spTgt>
                                        </p:tgtEl>
                                        <p:attrNameLst>
                                          <p:attrName>style.visibility</p:attrName>
                                        </p:attrNameLst>
                                      </p:cBhvr>
                                      <p:to>
                                        <p:strVal val="visible"/>
                                      </p:to>
                                    </p:set>
                                    <p:animEffect filter="fade" transition="in">
                                      <p:cBhvr>
                                        <p:cTn dur="1000"/>
                                        <p:tgtEl>
                                          <p:spTgt spid="32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9" st="9"/>
                                            </p:txEl>
                                          </p:spTgt>
                                        </p:tgtEl>
                                        <p:attrNameLst>
                                          <p:attrName>style.visibility</p:attrName>
                                        </p:attrNameLst>
                                      </p:cBhvr>
                                      <p:to>
                                        <p:strVal val="visible"/>
                                      </p:to>
                                    </p:set>
                                    <p:animEffect filter="fade" transition="in">
                                      <p:cBhvr>
                                        <p:cTn dur="1000"/>
                                        <p:tgtEl>
                                          <p:spTgt spid="32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0" st="10"/>
                                            </p:txEl>
                                          </p:spTgt>
                                        </p:tgtEl>
                                        <p:attrNameLst>
                                          <p:attrName>style.visibility</p:attrName>
                                        </p:attrNameLst>
                                      </p:cBhvr>
                                      <p:to>
                                        <p:strVal val="visible"/>
                                      </p:to>
                                    </p:set>
                                    <p:animEffect filter="fade" transition="in">
                                      <p:cBhvr>
                                        <p:cTn dur="1000"/>
                                        <p:tgtEl>
                                          <p:spTgt spid="32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xEl>
                                              <p:pRg end="11" st="11"/>
                                            </p:txEl>
                                          </p:spTgt>
                                        </p:tgtEl>
                                        <p:attrNameLst>
                                          <p:attrName>style.visibility</p:attrName>
                                        </p:attrNameLst>
                                      </p:cBhvr>
                                      <p:to>
                                        <p:strVal val="visible"/>
                                      </p:to>
                                    </p:set>
                                    <p:animEffect filter="fade" transition="in">
                                      <p:cBhvr>
                                        <p:cTn dur="1000"/>
                                        <p:tgtEl>
                                          <p:spTgt spid="32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1000"/>
                                        <p:tgtEl>
                                          <p:spTgt spid="32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55" name="Shape 155"/>
        <p:cNvGrpSpPr/>
        <p:nvPr/>
      </p:nvGrpSpPr>
      <p:grpSpPr>
        <a:xfrm>
          <a:off x="0" y="0"/>
          <a:ext cx="0" cy="0"/>
          <a:chOff x="0" y="0"/>
          <a:chExt cx="0" cy="0"/>
        </a:xfrm>
      </p:grpSpPr>
      <p:sp>
        <p:nvSpPr>
          <p:cNvPr id="156" name="Shape 156"/>
          <p:cNvSpPr txBox="1"/>
          <p:nvPr>
            <p:ph type="title"/>
          </p:nvPr>
        </p:nvSpPr>
        <p:spPr>
          <a:xfrm>
            <a:off x="311700" y="220450"/>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0000FF"/>
                </a:solidFill>
              </a:rPr>
              <a:t>Tonight’s Agenda</a:t>
            </a:r>
          </a:p>
        </p:txBody>
      </p:sp>
      <p:sp>
        <p:nvSpPr>
          <p:cNvPr id="157" name="Shape 157"/>
          <p:cNvSpPr txBox="1"/>
          <p:nvPr>
            <p:ph idx="1" type="body"/>
          </p:nvPr>
        </p:nvSpPr>
        <p:spPr>
          <a:xfrm>
            <a:off x="311700" y="793150"/>
            <a:ext cx="8703900" cy="3416400"/>
          </a:xfrm>
          <a:prstGeom prst="rect">
            <a:avLst/>
          </a:prstGeom>
        </p:spPr>
        <p:txBody>
          <a:bodyPr anchorCtr="0" anchor="t" bIns="91425" lIns="91425" rIns="91425" wrap="square" tIns="91425">
            <a:noAutofit/>
          </a:bodyPr>
          <a:lstStyle/>
          <a:p>
            <a:pPr indent="-381000" lvl="0" marL="457200" rtl="0">
              <a:spcBef>
                <a:spcPts val="0"/>
              </a:spcBef>
              <a:spcAft>
                <a:spcPts val="0"/>
              </a:spcAft>
              <a:buClr>
                <a:schemeClr val="dk1"/>
              </a:buClr>
              <a:buSzPts val="2400"/>
              <a:buChar char="●"/>
            </a:pPr>
            <a:r>
              <a:rPr lang="en" sz="2400">
                <a:solidFill>
                  <a:schemeClr val="dk1"/>
                </a:solidFill>
              </a:rPr>
              <a:t>Placement Test Overview</a:t>
            </a:r>
          </a:p>
          <a:p>
            <a:pPr indent="-342900" lvl="1" marL="914400" rtl="0">
              <a:spcBef>
                <a:spcPts val="0"/>
              </a:spcBef>
              <a:spcAft>
                <a:spcPts val="0"/>
              </a:spcAft>
              <a:buClr>
                <a:schemeClr val="dk1"/>
              </a:buClr>
              <a:buSzPts val="1800"/>
              <a:buChar char="○"/>
            </a:pPr>
            <a:r>
              <a:rPr lang="en" sz="1800">
                <a:solidFill>
                  <a:schemeClr val="dk1"/>
                </a:solidFill>
              </a:rPr>
              <a:t>Cognitive Abilities Test (CogAT)</a:t>
            </a:r>
          </a:p>
          <a:p>
            <a:pPr indent="-342900" lvl="1" marL="914400" rtl="0">
              <a:spcBef>
                <a:spcPts val="0"/>
              </a:spcBef>
              <a:spcAft>
                <a:spcPts val="0"/>
              </a:spcAft>
              <a:buClr>
                <a:schemeClr val="dk1"/>
              </a:buClr>
              <a:buSzPts val="1800"/>
              <a:buChar char="○"/>
            </a:pPr>
            <a:r>
              <a:rPr lang="en" sz="1800">
                <a:solidFill>
                  <a:schemeClr val="dk1"/>
                </a:solidFill>
              </a:rPr>
              <a:t>IOWA Assessments </a:t>
            </a:r>
          </a:p>
          <a:p>
            <a:pPr indent="-342900" lvl="1" marL="914400" rtl="0">
              <a:spcBef>
                <a:spcPts val="0"/>
              </a:spcBef>
              <a:spcAft>
                <a:spcPts val="0"/>
              </a:spcAft>
              <a:buClr>
                <a:schemeClr val="dk1"/>
              </a:buClr>
              <a:buSzPts val="1800"/>
              <a:buChar char="○"/>
            </a:pPr>
            <a:r>
              <a:rPr lang="en" sz="1800">
                <a:solidFill>
                  <a:schemeClr val="dk1"/>
                </a:solidFill>
              </a:rPr>
              <a:t>Accelerated Math District Placement Assessment</a:t>
            </a:r>
          </a:p>
          <a:p>
            <a:pPr indent="-342900" lvl="1" marL="914400" rtl="0">
              <a:spcBef>
                <a:spcPts val="0"/>
              </a:spcBef>
              <a:spcAft>
                <a:spcPts val="0"/>
              </a:spcAft>
              <a:buClr>
                <a:schemeClr val="dk1"/>
              </a:buClr>
              <a:buSzPts val="1800"/>
              <a:buChar char="○"/>
            </a:pPr>
            <a:r>
              <a:rPr lang="en" sz="1800">
                <a:solidFill>
                  <a:schemeClr val="dk1"/>
                </a:solidFill>
              </a:rPr>
              <a:t>Iowa Algebra Aptitude Test (IAAT)</a:t>
            </a:r>
          </a:p>
          <a:p>
            <a:pPr indent="-381000" lvl="0" marL="457200" rtl="0">
              <a:spcBef>
                <a:spcPts val="0"/>
              </a:spcBef>
              <a:spcAft>
                <a:spcPts val="0"/>
              </a:spcAft>
              <a:buClr>
                <a:srgbClr val="000000"/>
              </a:buClr>
              <a:buSzPts val="2400"/>
              <a:buChar char="●"/>
            </a:pPr>
            <a:r>
              <a:rPr lang="en" sz="2400">
                <a:solidFill>
                  <a:srgbClr val="000000"/>
                </a:solidFill>
              </a:rPr>
              <a:t>Elementary Project Arrow Program Overview and Qualifications</a:t>
            </a:r>
          </a:p>
          <a:p>
            <a:pPr indent="-381000" lvl="0" marL="457200" rtl="0">
              <a:spcBef>
                <a:spcPts val="0"/>
              </a:spcBef>
              <a:spcAft>
                <a:spcPts val="0"/>
              </a:spcAft>
              <a:buClr>
                <a:srgbClr val="000000"/>
              </a:buClr>
              <a:buSzPts val="2400"/>
              <a:buChar char="●"/>
            </a:pPr>
            <a:r>
              <a:rPr lang="en" sz="2400">
                <a:solidFill>
                  <a:srgbClr val="000000"/>
                </a:solidFill>
              </a:rPr>
              <a:t>Middle School Project Arrow Overview and Qualifications</a:t>
            </a:r>
          </a:p>
          <a:p>
            <a:pPr indent="-381000" lvl="0" marL="457200" rtl="0">
              <a:spcBef>
                <a:spcPts val="0"/>
              </a:spcBef>
              <a:spcAft>
                <a:spcPts val="0"/>
              </a:spcAft>
              <a:buClr>
                <a:srgbClr val="000000"/>
              </a:buClr>
              <a:buSzPts val="2400"/>
              <a:buChar char="●"/>
            </a:pPr>
            <a:r>
              <a:rPr lang="en" sz="2400">
                <a:solidFill>
                  <a:srgbClr val="000000"/>
                </a:solidFill>
              </a:rPr>
              <a:t>Accelerated Math</a:t>
            </a:r>
            <a:r>
              <a:rPr lang="en" sz="2400">
                <a:solidFill>
                  <a:srgbClr val="000000"/>
                </a:solidFill>
              </a:rPr>
              <a:t> Overview and Qualifications</a:t>
            </a:r>
          </a:p>
          <a:p>
            <a:pPr indent="-381000" lvl="0" marL="457200" rtl="0">
              <a:spcBef>
                <a:spcPts val="0"/>
              </a:spcBef>
              <a:spcAft>
                <a:spcPts val="0"/>
              </a:spcAft>
              <a:buClr>
                <a:srgbClr val="000000"/>
              </a:buClr>
              <a:buSzPts val="2400"/>
              <a:buChar char="●"/>
            </a:pPr>
            <a:r>
              <a:rPr lang="en" sz="2400">
                <a:solidFill>
                  <a:srgbClr val="000000"/>
                </a:solidFill>
              </a:rPr>
              <a:t>Online Resources</a:t>
            </a:r>
          </a:p>
          <a:p>
            <a:pPr indent="-381000" lvl="0" marL="457200">
              <a:spcBef>
                <a:spcPts val="0"/>
              </a:spcBef>
              <a:buClr>
                <a:srgbClr val="000000"/>
              </a:buClr>
              <a:buSzPts val="2400"/>
              <a:buChar char="●"/>
            </a:pPr>
            <a:r>
              <a:rPr lang="en" sz="2400">
                <a:solidFill>
                  <a:srgbClr val="000000"/>
                </a:solidFill>
              </a:rPr>
              <a:t>Questions  </a:t>
            </a:r>
          </a:p>
          <a:p>
            <a:pPr lvl="0">
              <a:spcBef>
                <a:spcPts val="0"/>
              </a:spcBef>
              <a:buNone/>
            </a:pPr>
            <a:r>
              <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10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10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1000"/>
                                        <p:tgtEl>
                                          <p:spTgt spid="1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1000"/>
                                        <p:tgtEl>
                                          <p:spTgt spid="1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Effect filter="fade" transition="in">
                                      <p:cBhvr>
                                        <p:cTn dur="1000"/>
                                        <p:tgtEl>
                                          <p:spTgt spid="1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7" st="7"/>
                                            </p:txEl>
                                          </p:spTgt>
                                        </p:tgtEl>
                                        <p:attrNameLst>
                                          <p:attrName>style.visibility</p:attrName>
                                        </p:attrNameLst>
                                      </p:cBhvr>
                                      <p:to>
                                        <p:strVal val="visible"/>
                                      </p:to>
                                    </p:set>
                                    <p:animEffect filter="fade" transition="in">
                                      <p:cBhvr>
                                        <p:cTn dur="1000"/>
                                        <p:tgtEl>
                                          <p:spTgt spid="15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8" st="8"/>
                                            </p:txEl>
                                          </p:spTgt>
                                        </p:tgtEl>
                                        <p:attrNameLst>
                                          <p:attrName>style.visibility</p:attrName>
                                        </p:attrNameLst>
                                      </p:cBhvr>
                                      <p:to>
                                        <p:strVal val="visible"/>
                                      </p:to>
                                    </p:set>
                                    <p:animEffect filter="fade" transition="in">
                                      <p:cBhvr>
                                        <p:cTn dur="1000"/>
                                        <p:tgtEl>
                                          <p:spTgt spid="15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9" st="9"/>
                                            </p:txEl>
                                          </p:spTgt>
                                        </p:tgtEl>
                                        <p:attrNameLst>
                                          <p:attrName>style.visibility</p:attrName>
                                        </p:attrNameLst>
                                      </p:cBhvr>
                                      <p:to>
                                        <p:strVal val="visible"/>
                                      </p:to>
                                    </p:set>
                                    <p:animEffect filter="fade" transition="in">
                                      <p:cBhvr>
                                        <p:cTn dur="1000"/>
                                        <p:tgtEl>
                                          <p:spTgt spid="15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0" st="10"/>
                                            </p:txEl>
                                          </p:spTgt>
                                        </p:tgtEl>
                                        <p:attrNameLst>
                                          <p:attrName>style.visibility</p:attrName>
                                        </p:attrNameLst>
                                      </p:cBhvr>
                                      <p:to>
                                        <p:strVal val="visible"/>
                                      </p:to>
                                    </p:set>
                                    <p:animEffect filter="fade" transition="in">
                                      <p:cBhvr>
                                        <p:cTn dur="1000"/>
                                        <p:tgtEl>
                                          <p:spTgt spid="157">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type="title"/>
          </p:nvPr>
        </p:nvSpPr>
        <p:spPr>
          <a:xfrm>
            <a:off x="311700" y="147900"/>
            <a:ext cx="8520600" cy="572700"/>
          </a:xfrm>
          <a:prstGeom prst="rect">
            <a:avLst/>
          </a:prstGeom>
        </p:spPr>
        <p:txBody>
          <a:bodyPr anchorCtr="0" anchor="t" bIns="91425" lIns="91425" rIns="91425" wrap="square" tIns="91425">
            <a:noAutofit/>
          </a:bodyPr>
          <a:lstStyle/>
          <a:p>
            <a:pPr lvl="0" rtl="0">
              <a:spcBef>
                <a:spcPts val="0"/>
              </a:spcBef>
              <a:buNone/>
            </a:pPr>
            <a:r>
              <a:rPr lang="en"/>
              <a:t>Middle School Project Arrow </a:t>
            </a:r>
            <a:r>
              <a:rPr b="1" lang="en"/>
              <a:t>Reading</a:t>
            </a:r>
            <a:r>
              <a:rPr lang="en"/>
              <a:t> Qualification </a:t>
            </a:r>
          </a:p>
        </p:txBody>
      </p:sp>
      <p:sp>
        <p:nvSpPr>
          <p:cNvPr id="334" name="Shape 33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 sz="2400"/>
              <a:t>Standardized Testing</a:t>
            </a:r>
          </a:p>
          <a:p>
            <a:pPr indent="-381000" lvl="1" marL="914400" rtl="0">
              <a:spcBef>
                <a:spcPts val="0"/>
              </a:spcBef>
              <a:spcAft>
                <a:spcPts val="0"/>
              </a:spcAft>
              <a:buSzPts val="2400"/>
              <a:buChar char="○"/>
            </a:pPr>
            <a:r>
              <a:rPr lang="en" sz="2400"/>
              <a:t>Ability (CogAT) and Achievement Assessment (IOWA)</a:t>
            </a:r>
          </a:p>
          <a:p>
            <a:pPr indent="-342900" lvl="2" marL="1371600" rtl="0">
              <a:spcBef>
                <a:spcPts val="0"/>
              </a:spcBef>
              <a:spcAft>
                <a:spcPts val="0"/>
              </a:spcAft>
              <a:buSzPts val="1800"/>
              <a:buChar char="■"/>
            </a:pPr>
            <a:r>
              <a:rPr lang="en" sz="1800"/>
              <a:t>Typically above 95th percentile</a:t>
            </a:r>
          </a:p>
          <a:p>
            <a:pPr indent="-381000" lvl="0" marL="457200" rtl="0">
              <a:spcBef>
                <a:spcPts val="0"/>
              </a:spcBef>
              <a:spcAft>
                <a:spcPts val="0"/>
              </a:spcAft>
              <a:buSzPts val="2400"/>
              <a:buChar char="●"/>
            </a:pPr>
            <a:r>
              <a:rPr lang="en" sz="2400"/>
              <a:t>Checklists of characteristics/teacher input </a:t>
            </a:r>
          </a:p>
          <a:p>
            <a:pPr indent="-381000" lvl="0" marL="457200" rtl="0">
              <a:spcBef>
                <a:spcPts val="0"/>
              </a:spcBef>
              <a:buSzPts val="2400"/>
              <a:buChar char="●"/>
            </a:pPr>
            <a:r>
              <a:rPr lang="en" sz="2400"/>
              <a:t>Classroom evidence</a:t>
            </a:r>
          </a:p>
          <a:p>
            <a:pPr lvl="0" rtl="0">
              <a:spcBef>
                <a:spcPts val="0"/>
              </a:spcBef>
              <a:buNone/>
            </a:pPr>
            <a:r>
              <a:t/>
            </a:r>
            <a:endParaRPr sz="2400">
              <a:highlight>
                <a:srgbClr val="00FFFF"/>
              </a:highlight>
            </a:endParaRPr>
          </a:p>
        </p:txBody>
      </p:sp>
      <p:sp>
        <p:nvSpPr>
          <p:cNvPr id="335" name="Shape 335"/>
          <p:cNvSpPr txBox="1"/>
          <p:nvPr/>
        </p:nvSpPr>
        <p:spPr>
          <a:xfrm rot="788605">
            <a:off x="6415720" y="3361271"/>
            <a:ext cx="2554210" cy="585357"/>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lang="en"/>
              <a:t>All current PA students must re-qualify for the program!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animEffect filter="fade" transition="in">
                                      <p:cBhvr>
                                        <p:cTn dur="1000"/>
                                        <p:tgtEl>
                                          <p:spTgt spid="3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1" st="1"/>
                                            </p:txEl>
                                          </p:spTgt>
                                        </p:tgtEl>
                                        <p:attrNameLst>
                                          <p:attrName>style.visibility</p:attrName>
                                        </p:attrNameLst>
                                      </p:cBhvr>
                                      <p:to>
                                        <p:strVal val="visible"/>
                                      </p:to>
                                    </p:set>
                                    <p:animEffect filter="fade" transition="in">
                                      <p:cBhvr>
                                        <p:cTn dur="1000"/>
                                        <p:tgtEl>
                                          <p:spTgt spid="3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2" st="2"/>
                                            </p:txEl>
                                          </p:spTgt>
                                        </p:tgtEl>
                                        <p:attrNameLst>
                                          <p:attrName>style.visibility</p:attrName>
                                        </p:attrNameLst>
                                      </p:cBhvr>
                                      <p:to>
                                        <p:strVal val="visible"/>
                                      </p:to>
                                    </p:set>
                                    <p:animEffect filter="fade" transition="in">
                                      <p:cBhvr>
                                        <p:cTn dur="1000"/>
                                        <p:tgtEl>
                                          <p:spTgt spid="3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3" st="3"/>
                                            </p:txEl>
                                          </p:spTgt>
                                        </p:tgtEl>
                                        <p:attrNameLst>
                                          <p:attrName>style.visibility</p:attrName>
                                        </p:attrNameLst>
                                      </p:cBhvr>
                                      <p:to>
                                        <p:strVal val="visible"/>
                                      </p:to>
                                    </p:set>
                                    <p:animEffect filter="fade" transition="in">
                                      <p:cBhvr>
                                        <p:cTn dur="1000"/>
                                        <p:tgtEl>
                                          <p:spTgt spid="3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4" st="4"/>
                                            </p:txEl>
                                          </p:spTgt>
                                        </p:tgtEl>
                                        <p:attrNameLst>
                                          <p:attrName>style.visibility</p:attrName>
                                        </p:attrNameLst>
                                      </p:cBhvr>
                                      <p:to>
                                        <p:strVal val="visible"/>
                                      </p:to>
                                    </p:set>
                                    <p:animEffect filter="fade" transition="in">
                                      <p:cBhvr>
                                        <p:cTn dur="1000"/>
                                        <p:tgtEl>
                                          <p:spTgt spid="3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5" st="5"/>
                                            </p:txEl>
                                          </p:spTgt>
                                        </p:tgtEl>
                                        <p:attrNameLst>
                                          <p:attrName>style.visibility</p:attrName>
                                        </p:attrNameLst>
                                      </p:cBhvr>
                                      <p:to>
                                        <p:strVal val="visible"/>
                                      </p:to>
                                    </p:set>
                                    <p:animEffect filter="fade" transition="in">
                                      <p:cBhvr>
                                        <p:cTn dur="1000"/>
                                        <p:tgtEl>
                                          <p:spTgt spid="33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39" name="Shape 339"/>
        <p:cNvGrpSpPr/>
        <p:nvPr/>
      </p:nvGrpSpPr>
      <p:grpSpPr>
        <a:xfrm>
          <a:off x="0" y="0"/>
          <a:ext cx="0" cy="0"/>
          <a:chOff x="0" y="0"/>
          <a:chExt cx="0" cy="0"/>
        </a:xfrm>
      </p:grpSpPr>
      <p:sp>
        <p:nvSpPr>
          <p:cNvPr id="340" name="Shape 340"/>
          <p:cNvSpPr txBox="1"/>
          <p:nvPr>
            <p:ph type="title"/>
          </p:nvPr>
        </p:nvSpPr>
        <p:spPr>
          <a:xfrm>
            <a:off x="358425" y="1259525"/>
            <a:ext cx="8520600" cy="572700"/>
          </a:xfrm>
          <a:prstGeom prst="rect">
            <a:avLst/>
          </a:prstGeom>
        </p:spPr>
        <p:txBody>
          <a:bodyPr anchorCtr="0" anchor="t" bIns="91425" lIns="91425" rIns="91425" wrap="square" tIns="91425">
            <a:noAutofit/>
          </a:bodyPr>
          <a:lstStyle/>
          <a:p>
            <a:pPr lvl="0" rtl="0" algn="ctr">
              <a:spcBef>
                <a:spcPts val="0"/>
              </a:spcBef>
              <a:buNone/>
            </a:pPr>
            <a:r>
              <a:rPr lang="en" u="sng">
                <a:solidFill>
                  <a:schemeClr val="hlink"/>
                </a:solidFill>
                <a:hlinkClick r:id="rId3"/>
              </a:rPr>
              <a:t>Project Arrow Middle School Reading Student </a:t>
            </a:r>
          </a:p>
          <a:p>
            <a:pPr lvl="0" rtl="0" algn="ctr">
              <a:spcBef>
                <a:spcPts val="0"/>
              </a:spcBef>
              <a:buNone/>
            </a:pPr>
            <a:r>
              <a:rPr lang="en" u="sng">
                <a:solidFill>
                  <a:schemeClr val="hlink"/>
                </a:solidFill>
                <a:hlinkClick r:id="rId4"/>
              </a:rPr>
              <a:t>Profile Worksheet</a:t>
            </a:r>
            <a:r>
              <a:rPr lang="en">
                <a:solidFill>
                  <a:srgbClr val="0000FF"/>
                </a:solidFill>
              </a:rPr>
              <a:t> </a:t>
            </a:r>
          </a:p>
        </p:txBody>
      </p:sp>
      <p:sp>
        <p:nvSpPr>
          <p:cNvPr id="341" name="Shape 341">
            <a:hlinkClick r:id="rId5"/>
          </p:cNvPr>
          <p:cNvSpPr txBox="1"/>
          <p:nvPr/>
        </p:nvSpPr>
        <p:spPr>
          <a:xfrm>
            <a:off x="2477725" y="837700"/>
            <a:ext cx="3000000" cy="30000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45" name="Shape 345"/>
        <p:cNvGrpSpPr/>
        <p:nvPr/>
      </p:nvGrpSpPr>
      <p:grpSpPr>
        <a:xfrm>
          <a:off x="0" y="0"/>
          <a:ext cx="0" cy="0"/>
          <a:chOff x="0" y="0"/>
          <a:chExt cx="0" cy="0"/>
        </a:xfrm>
      </p:grpSpPr>
      <p:sp>
        <p:nvSpPr>
          <p:cNvPr id="346" name="Shape 346"/>
          <p:cNvSpPr txBox="1"/>
          <p:nvPr>
            <p:ph type="title"/>
          </p:nvPr>
        </p:nvSpPr>
        <p:spPr>
          <a:xfrm>
            <a:off x="311700" y="209350"/>
            <a:ext cx="8520600" cy="572700"/>
          </a:xfrm>
          <a:prstGeom prst="rect">
            <a:avLst/>
          </a:prstGeom>
        </p:spPr>
        <p:txBody>
          <a:bodyPr anchorCtr="0" anchor="t" bIns="91425" lIns="91425" rIns="91425" wrap="square" tIns="91425">
            <a:noAutofit/>
          </a:bodyPr>
          <a:lstStyle/>
          <a:p>
            <a:pPr lvl="0">
              <a:spcBef>
                <a:spcPts val="0"/>
              </a:spcBef>
              <a:buNone/>
            </a:pPr>
            <a:r>
              <a:rPr lang="en" sz="3000">
                <a:solidFill>
                  <a:srgbClr val="000000"/>
                </a:solidFill>
              </a:rPr>
              <a:t>Middle School</a:t>
            </a:r>
            <a:r>
              <a:rPr lang="en" sz="1800">
                <a:solidFill>
                  <a:srgbClr val="000000"/>
                </a:solidFill>
              </a:rPr>
              <a:t> </a:t>
            </a:r>
            <a:r>
              <a:rPr lang="en" sz="3000">
                <a:solidFill>
                  <a:srgbClr val="000000"/>
                </a:solidFill>
              </a:rPr>
              <a:t>Project Arrow </a:t>
            </a:r>
            <a:r>
              <a:rPr b="1" lang="en" sz="3000">
                <a:solidFill>
                  <a:srgbClr val="000000"/>
                </a:solidFill>
              </a:rPr>
              <a:t>Math</a:t>
            </a:r>
            <a:r>
              <a:rPr lang="en" sz="3000">
                <a:solidFill>
                  <a:srgbClr val="000000"/>
                </a:solidFill>
              </a:rPr>
              <a:t> Qualification</a:t>
            </a:r>
          </a:p>
          <a:p>
            <a:pPr lvl="0">
              <a:spcBef>
                <a:spcPts val="0"/>
              </a:spcBef>
              <a:buNone/>
            </a:pPr>
            <a:r>
              <a:rPr i="1" lang="en" sz="1200">
                <a:solidFill>
                  <a:srgbClr val="000000"/>
                </a:solidFill>
              </a:rPr>
              <a:t>Only eligible to test if already in Math Acceleration</a:t>
            </a:r>
          </a:p>
        </p:txBody>
      </p:sp>
      <p:sp>
        <p:nvSpPr>
          <p:cNvPr id="347" name="Shape 347"/>
          <p:cNvSpPr txBox="1"/>
          <p:nvPr>
            <p:ph idx="1" type="body"/>
          </p:nvPr>
        </p:nvSpPr>
        <p:spPr>
          <a:xfrm>
            <a:off x="311700" y="1028463"/>
            <a:ext cx="8520600" cy="3416400"/>
          </a:xfrm>
          <a:prstGeom prst="rect">
            <a:avLst/>
          </a:prstGeom>
        </p:spPr>
        <p:txBody>
          <a:bodyPr anchorCtr="0" anchor="t" bIns="91425" lIns="91425" rIns="91425" wrap="square" tIns="91425">
            <a:noAutofit/>
          </a:bodyPr>
          <a:lstStyle/>
          <a:p>
            <a:pPr indent="-342900" lvl="0" marL="457200" rtl="0">
              <a:spcBef>
                <a:spcPts val="0"/>
              </a:spcBef>
              <a:buClr>
                <a:srgbClr val="000000"/>
              </a:buClr>
              <a:buSzPts val="1800"/>
              <a:buChar char="★"/>
            </a:pPr>
            <a:r>
              <a:rPr lang="en">
                <a:solidFill>
                  <a:srgbClr val="000000"/>
                </a:solidFill>
              </a:rPr>
              <a:t>Testing window:  March 5-16 in </a:t>
            </a:r>
            <a:r>
              <a:rPr i="1" lang="en">
                <a:solidFill>
                  <a:srgbClr val="000000"/>
                </a:solidFill>
              </a:rPr>
              <a:t>Math</a:t>
            </a:r>
            <a:r>
              <a:rPr lang="en">
                <a:solidFill>
                  <a:srgbClr val="000000"/>
                </a:solidFill>
              </a:rPr>
              <a:t> </a:t>
            </a:r>
            <a:r>
              <a:rPr i="1" lang="en">
                <a:solidFill>
                  <a:srgbClr val="000000"/>
                </a:solidFill>
              </a:rPr>
              <a:t>Acceleration</a:t>
            </a:r>
            <a:r>
              <a:rPr lang="en">
                <a:solidFill>
                  <a:srgbClr val="000000"/>
                </a:solidFill>
              </a:rPr>
              <a:t> classrooms</a:t>
            </a:r>
          </a:p>
          <a:p>
            <a:pPr indent="0" lvl="0" marL="457200" rtl="0">
              <a:spcBef>
                <a:spcPts val="0"/>
              </a:spcBef>
              <a:buNone/>
            </a:pPr>
            <a:r>
              <a:rPr lang="en">
                <a:solidFill>
                  <a:srgbClr val="000000"/>
                </a:solidFill>
              </a:rPr>
              <a:t>Students Tested:</a:t>
            </a:r>
            <a:br>
              <a:rPr lang="en">
                <a:solidFill>
                  <a:srgbClr val="000000"/>
                </a:solidFill>
              </a:rPr>
            </a:br>
            <a:r>
              <a:rPr lang="en">
                <a:solidFill>
                  <a:srgbClr val="000000"/>
                </a:solidFill>
              </a:rPr>
              <a:t>*Current 5th grade MA students district-wide</a:t>
            </a:r>
            <a:br>
              <a:rPr lang="en">
                <a:solidFill>
                  <a:srgbClr val="000000"/>
                </a:solidFill>
              </a:rPr>
            </a:br>
            <a:br>
              <a:rPr lang="en">
                <a:solidFill>
                  <a:srgbClr val="000000"/>
                </a:solidFill>
              </a:rPr>
            </a:br>
            <a:r>
              <a:rPr lang="en">
                <a:solidFill>
                  <a:srgbClr val="000000"/>
                </a:solidFill>
              </a:rPr>
              <a:t>Test:  IAAT (IOWA Algebra Aptitude Test)</a:t>
            </a:r>
            <a:br>
              <a:rPr lang="en">
                <a:solidFill>
                  <a:srgbClr val="000000"/>
                </a:solidFill>
              </a:rPr>
            </a:br>
            <a:br>
              <a:rPr lang="en">
                <a:solidFill>
                  <a:srgbClr val="000000"/>
                </a:solidFill>
              </a:rPr>
            </a:br>
            <a:r>
              <a:rPr lang="en">
                <a:solidFill>
                  <a:srgbClr val="000000"/>
                </a:solidFill>
              </a:rPr>
              <a:t>CogAT scores are also used for qualification</a:t>
            </a:r>
            <a:br>
              <a:rPr lang="en">
                <a:solidFill>
                  <a:srgbClr val="000000"/>
                </a:solidFill>
              </a:rPr>
            </a:br>
          </a:p>
          <a:p>
            <a:pPr indent="-342900" lvl="0" marL="457200">
              <a:spcBef>
                <a:spcPts val="0"/>
              </a:spcBef>
              <a:buClr>
                <a:srgbClr val="000000"/>
              </a:buClr>
              <a:buSzPts val="1800"/>
              <a:buChar char="★"/>
            </a:pPr>
            <a:r>
              <a:rPr b="1" lang="en">
                <a:solidFill>
                  <a:srgbClr val="000000"/>
                </a:solidFill>
              </a:rPr>
              <a:t>Note:  if a student does not qualify for PA Math Strand, they remain in MA math (7th grade math)</a:t>
            </a:r>
            <a:br>
              <a:rPr lang="en">
                <a:solidFill>
                  <a:srgbClr val="000000"/>
                </a:solidFill>
              </a:rPr>
            </a:br>
          </a:p>
        </p:txBody>
      </p:sp>
      <p:pic>
        <p:nvPicPr>
          <p:cNvPr descr="Elementary algebra" id="348" name="Shape 348"/>
          <p:cNvPicPr preferRelativeResize="0"/>
          <p:nvPr/>
        </p:nvPicPr>
        <p:blipFill>
          <a:blip r:embed="rId3">
            <a:alphaModFix/>
          </a:blip>
          <a:stretch>
            <a:fillRect/>
          </a:stretch>
        </p:blipFill>
        <p:spPr>
          <a:xfrm>
            <a:off x="6078623" y="1960725"/>
            <a:ext cx="2655075" cy="15518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52" name="Shape 352"/>
        <p:cNvGrpSpPr/>
        <p:nvPr/>
      </p:nvGrpSpPr>
      <p:grpSpPr>
        <a:xfrm>
          <a:off x="0" y="0"/>
          <a:ext cx="0" cy="0"/>
          <a:chOff x="0" y="0"/>
          <a:chExt cx="0" cy="0"/>
        </a:xfrm>
      </p:grpSpPr>
      <p:sp>
        <p:nvSpPr>
          <p:cNvPr id="353" name="Shape 353"/>
          <p:cNvSpPr txBox="1"/>
          <p:nvPr>
            <p:ph type="title"/>
          </p:nvPr>
        </p:nvSpPr>
        <p:spPr>
          <a:xfrm>
            <a:off x="417900" y="1450850"/>
            <a:ext cx="8520600" cy="572700"/>
          </a:xfrm>
          <a:prstGeom prst="rect">
            <a:avLst/>
          </a:prstGeom>
        </p:spPr>
        <p:txBody>
          <a:bodyPr anchorCtr="0" anchor="t" bIns="91425" lIns="91425" rIns="91425" wrap="square" tIns="91425">
            <a:noAutofit/>
          </a:bodyPr>
          <a:lstStyle/>
          <a:p>
            <a:pPr lvl="0" rtl="0" algn="ctr">
              <a:spcBef>
                <a:spcPts val="0"/>
              </a:spcBef>
              <a:buNone/>
            </a:pPr>
            <a:r>
              <a:rPr lang="en" u="sng">
                <a:solidFill>
                  <a:schemeClr val="hlink"/>
                </a:solidFill>
                <a:hlinkClick r:id="rId3"/>
              </a:rPr>
              <a:t>Project Arrow Middle School Math Student </a:t>
            </a:r>
          </a:p>
          <a:p>
            <a:pPr lvl="0" rtl="0" algn="ctr">
              <a:spcBef>
                <a:spcPts val="0"/>
              </a:spcBef>
              <a:buNone/>
            </a:pPr>
            <a:r>
              <a:rPr lang="en" u="sng">
                <a:solidFill>
                  <a:schemeClr val="hlink"/>
                </a:solidFill>
                <a:hlinkClick r:id="rId4"/>
              </a:rPr>
              <a:t>Profile Worksheet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57" name="Shape 357"/>
        <p:cNvGrpSpPr/>
        <p:nvPr/>
      </p:nvGrpSpPr>
      <p:grpSpPr>
        <a:xfrm>
          <a:off x="0" y="0"/>
          <a:ext cx="0" cy="0"/>
          <a:chOff x="0" y="0"/>
          <a:chExt cx="0" cy="0"/>
        </a:xfrm>
      </p:grpSpPr>
      <p:sp>
        <p:nvSpPr>
          <p:cNvPr id="358" name="Shape 358"/>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rtl="0">
              <a:spcBef>
                <a:spcPts val="0"/>
              </a:spcBef>
              <a:buNone/>
            </a:pPr>
            <a:r>
              <a:rPr lang="en">
                <a:solidFill>
                  <a:srgbClr val="0000FF"/>
                </a:solidFill>
              </a:rPr>
              <a:t>Accelerated Math</a:t>
            </a:r>
          </a:p>
          <a:p>
            <a:pPr lvl="0" rtl="0">
              <a:spcBef>
                <a:spcPts val="0"/>
              </a:spcBef>
              <a:buNone/>
            </a:pPr>
            <a:r>
              <a:t/>
            </a:r>
            <a:endParaRPr>
              <a:solidFill>
                <a:srgbClr val="0000FF"/>
              </a:solidFill>
            </a:endParaRPr>
          </a:p>
        </p:txBody>
      </p:sp>
      <p:sp>
        <p:nvSpPr>
          <p:cNvPr id="359" name="Shape 359"/>
          <p:cNvSpPr txBox="1"/>
          <p:nvPr>
            <p:ph idx="1" type="subTitle"/>
          </p:nvPr>
        </p:nvSpPr>
        <p:spPr>
          <a:xfrm>
            <a:off x="311700" y="2283900"/>
            <a:ext cx="8520600" cy="7926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Overview and Criteria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63" name="Shape 363"/>
        <p:cNvGrpSpPr/>
        <p:nvPr/>
      </p:nvGrpSpPr>
      <p:grpSpPr>
        <a:xfrm>
          <a:off x="0" y="0"/>
          <a:ext cx="0" cy="0"/>
          <a:chOff x="0" y="0"/>
          <a:chExt cx="0" cy="0"/>
        </a:xfrm>
      </p:grpSpPr>
      <p:sp>
        <p:nvSpPr>
          <p:cNvPr id="364" name="Shape 36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Accelerated Math Overview </a:t>
            </a:r>
          </a:p>
        </p:txBody>
      </p:sp>
      <p:sp>
        <p:nvSpPr>
          <p:cNvPr id="365" name="Shape 36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3rd-12th Grade students </a:t>
            </a:r>
          </a:p>
          <a:p>
            <a:pPr indent="-342900" lvl="0" marL="457200" rtl="0">
              <a:spcBef>
                <a:spcPts val="0"/>
              </a:spcBef>
              <a:spcAft>
                <a:spcPts val="0"/>
              </a:spcAft>
              <a:buSzPts val="1800"/>
              <a:buChar char="●"/>
            </a:pPr>
            <a:r>
              <a:rPr lang="en"/>
              <a:t>Characteristics:</a:t>
            </a:r>
          </a:p>
          <a:p>
            <a:pPr indent="-317500" lvl="1" marL="914400" rtl="0">
              <a:spcBef>
                <a:spcPts val="0"/>
              </a:spcBef>
              <a:spcAft>
                <a:spcPts val="0"/>
              </a:spcAft>
              <a:buSzPts val="1400"/>
              <a:buChar char="○"/>
            </a:pPr>
            <a:r>
              <a:rPr lang="en"/>
              <a:t>Strong mathematical problem solving and reasoning skills</a:t>
            </a:r>
          </a:p>
          <a:p>
            <a:pPr indent="-317500" lvl="1" marL="914400" rtl="0">
              <a:spcBef>
                <a:spcPts val="0"/>
              </a:spcBef>
              <a:spcAft>
                <a:spcPts val="0"/>
              </a:spcAft>
              <a:buSzPts val="1400"/>
              <a:buChar char="○"/>
            </a:pPr>
            <a:r>
              <a:rPr lang="en"/>
              <a:t>Pick up skills at a quicker pace</a:t>
            </a:r>
          </a:p>
          <a:p>
            <a:pPr indent="-342900" lvl="0" marL="457200" rtl="0">
              <a:spcBef>
                <a:spcPts val="0"/>
              </a:spcBef>
              <a:spcAft>
                <a:spcPts val="0"/>
              </a:spcAft>
              <a:buSzPts val="1800"/>
              <a:buChar char="●"/>
            </a:pPr>
            <a:r>
              <a:rPr lang="en"/>
              <a:t>3rd Grade</a:t>
            </a:r>
          </a:p>
          <a:p>
            <a:pPr indent="-317500" lvl="1" marL="914400" rtl="0">
              <a:spcBef>
                <a:spcPts val="0"/>
              </a:spcBef>
              <a:spcAft>
                <a:spcPts val="0"/>
              </a:spcAft>
              <a:buSzPts val="1400"/>
              <a:buChar char="○"/>
            </a:pPr>
            <a:r>
              <a:rPr lang="en"/>
              <a:t>3rd/4th grade math curriculum</a:t>
            </a:r>
          </a:p>
          <a:p>
            <a:pPr indent="-342900" lvl="0" marL="457200" rtl="0">
              <a:spcBef>
                <a:spcPts val="0"/>
              </a:spcBef>
              <a:spcAft>
                <a:spcPts val="0"/>
              </a:spcAft>
              <a:buSzPts val="1800"/>
              <a:buChar char="●"/>
            </a:pPr>
            <a:r>
              <a:rPr lang="en"/>
              <a:t>4th Grade</a:t>
            </a:r>
          </a:p>
          <a:p>
            <a:pPr indent="-317500" lvl="1" marL="914400" rtl="0">
              <a:spcBef>
                <a:spcPts val="0"/>
              </a:spcBef>
              <a:spcAft>
                <a:spcPts val="0"/>
              </a:spcAft>
              <a:buSzPts val="1400"/>
              <a:buChar char="○"/>
            </a:pPr>
            <a:r>
              <a:rPr lang="en"/>
              <a:t>5th grade math curriculum</a:t>
            </a:r>
          </a:p>
          <a:p>
            <a:pPr indent="-342900" lvl="0" marL="457200" rtl="0">
              <a:spcBef>
                <a:spcPts val="0"/>
              </a:spcBef>
              <a:spcAft>
                <a:spcPts val="0"/>
              </a:spcAft>
              <a:buSzPts val="1800"/>
              <a:buChar char="●"/>
            </a:pPr>
            <a:r>
              <a:rPr lang="en"/>
              <a:t>5th Grade </a:t>
            </a:r>
          </a:p>
          <a:p>
            <a:pPr indent="-317500" lvl="1" marL="914400" rtl="0">
              <a:spcBef>
                <a:spcPts val="0"/>
              </a:spcBef>
              <a:buSzPts val="1400"/>
              <a:buChar char="○"/>
            </a:pPr>
            <a:r>
              <a:rPr lang="en"/>
              <a:t>6th grade math curriculum</a:t>
            </a:r>
          </a:p>
          <a:p>
            <a:pPr lvl="0" rt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0" st="0"/>
                                            </p:txEl>
                                          </p:spTgt>
                                        </p:tgtEl>
                                        <p:attrNameLst>
                                          <p:attrName>style.visibility</p:attrName>
                                        </p:attrNameLst>
                                      </p:cBhvr>
                                      <p:to>
                                        <p:strVal val="visible"/>
                                      </p:to>
                                    </p:set>
                                    <p:animEffect filter="fade" transition="in">
                                      <p:cBhvr>
                                        <p:cTn dur="1000"/>
                                        <p:tgtEl>
                                          <p:spTgt spid="3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1" st="1"/>
                                            </p:txEl>
                                          </p:spTgt>
                                        </p:tgtEl>
                                        <p:attrNameLst>
                                          <p:attrName>style.visibility</p:attrName>
                                        </p:attrNameLst>
                                      </p:cBhvr>
                                      <p:to>
                                        <p:strVal val="visible"/>
                                      </p:to>
                                    </p:set>
                                    <p:animEffect filter="fade" transition="in">
                                      <p:cBhvr>
                                        <p:cTn dur="1000"/>
                                        <p:tgtEl>
                                          <p:spTgt spid="3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2" st="2"/>
                                            </p:txEl>
                                          </p:spTgt>
                                        </p:tgtEl>
                                        <p:attrNameLst>
                                          <p:attrName>style.visibility</p:attrName>
                                        </p:attrNameLst>
                                      </p:cBhvr>
                                      <p:to>
                                        <p:strVal val="visible"/>
                                      </p:to>
                                    </p:set>
                                    <p:animEffect filter="fade" transition="in">
                                      <p:cBhvr>
                                        <p:cTn dur="1000"/>
                                        <p:tgtEl>
                                          <p:spTgt spid="3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3" st="3"/>
                                            </p:txEl>
                                          </p:spTgt>
                                        </p:tgtEl>
                                        <p:attrNameLst>
                                          <p:attrName>style.visibility</p:attrName>
                                        </p:attrNameLst>
                                      </p:cBhvr>
                                      <p:to>
                                        <p:strVal val="visible"/>
                                      </p:to>
                                    </p:set>
                                    <p:animEffect filter="fade" transition="in">
                                      <p:cBhvr>
                                        <p:cTn dur="1000"/>
                                        <p:tgtEl>
                                          <p:spTgt spid="3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4" st="4"/>
                                            </p:txEl>
                                          </p:spTgt>
                                        </p:tgtEl>
                                        <p:attrNameLst>
                                          <p:attrName>style.visibility</p:attrName>
                                        </p:attrNameLst>
                                      </p:cBhvr>
                                      <p:to>
                                        <p:strVal val="visible"/>
                                      </p:to>
                                    </p:set>
                                    <p:animEffect filter="fade" transition="in">
                                      <p:cBhvr>
                                        <p:cTn dur="1000"/>
                                        <p:tgtEl>
                                          <p:spTgt spid="3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5" st="5"/>
                                            </p:txEl>
                                          </p:spTgt>
                                        </p:tgtEl>
                                        <p:attrNameLst>
                                          <p:attrName>style.visibility</p:attrName>
                                        </p:attrNameLst>
                                      </p:cBhvr>
                                      <p:to>
                                        <p:strVal val="visible"/>
                                      </p:to>
                                    </p:set>
                                    <p:animEffect filter="fade" transition="in">
                                      <p:cBhvr>
                                        <p:cTn dur="1000"/>
                                        <p:tgtEl>
                                          <p:spTgt spid="3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6" st="6"/>
                                            </p:txEl>
                                          </p:spTgt>
                                        </p:tgtEl>
                                        <p:attrNameLst>
                                          <p:attrName>style.visibility</p:attrName>
                                        </p:attrNameLst>
                                      </p:cBhvr>
                                      <p:to>
                                        <p:strVal val="visible"/>
                                      </p:to>
                                    </p:set>
                                    <p:animEffect filter="fade" transition="in">
                                      <p:cBhvr>
                                        <p:cTn dur="1000"/>
                                        <p:tgtEl>
                                          <p:spTgt spid="36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7" st="7"/>
                                            </p:txEl>
                                          </p:spTgt>
                                        </p:tgtEl>
                                        <p:attrNameLst>
                                          <p:attrName>style.visibility</p:attrName>
                                        </p:attrNameLst>
                                      </p:cBhvr>
                                      <p:to>
                                        <p:strVal val="visible"/>
                                      </p:to>
                                    </p:set>
                                    <p:animEffect filter="fade" transition="in">
                                      <p:cBhvr>
                                        <p:cTn dur="1000"/>
                                        <p:tgtEl>
                                          <p:spTgt spid="36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8" st="8"/>
                                            </p:txEl>
                                          </p:spTgt>
                                        </p:tgtEl>
                                        <p:attrNameLst>
                                          <p:attrName>style.visibility</p:attrName>
                                        </p:attrNameLst>
                                      </p:cBhvr>
                                      <p:to>
                                        <p:strVal val="visible"/>
                                      </p:to>
                                    </p:set>
                                    <p:animEffect filter="fade" transition="in">
                                      <p:cBhvr>
                                        <p:cTn dur="1000"/>
                                        <p:tgtEl>
                                          <p:spTgt spid="36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9" st="9"/>
                                            </p:txEl>
                                          </p:spTgt>
                                        </p:tgtEl>
                                        <p:attrNameLst>
                                          <p:attrName>style.visibility</p:attrName>
                                        </p:attrNameLst>
                                      </p:cBhvr>
                                      <p:to>
                                        <p:strVal val="visible"/>
                                      </p:to>
                                    </p:set>
                                    <p:animEffect filter="fade" transition="in">
                                      <p:cBhvr>
                                        <p:cTn dur="1000"/>
                                        <p:tgtEl>
                                          <p:spTgt spid="36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xEl>
                                              <p:pRg end="10" st="10"/>
                                            </p:txEl>
                                          </p:spTgt>
                                        </p:tgtEl>
                                        <p:attrNameLst>
                                          <p:attrName>style.visibility</p:attrName>
                                        </p:attrNameLst>
                                      </p:cBhvr>
                                      <p:to>
                                        <p:strVal val="visible"/>
                                      </p:to>
                                    </p:set>
                                    <p:animEffect filter="fade" transition="in">
                                      <p:cBhvr>
                                        <p:cTn dur="1000"/>
                                        <p:tgtEl>
                                          <p:spTgt spid="36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Shape 37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Accelerated Math Qualifications </a:t>
            </a:r>
          </a:p>
        </p:txBody>
      </p:sp>
      <p:sp>
        <p:nvSpPr>
          <p:cNvPr id="371" name="Shape 37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 sz="2400"/>
              <a:t>Standardized Testing</a:t>
            </a:r>
          </a:p>
          <a:p>
            <a:pPr indent="-342900" lvl="1" marL="914400" rtl="0">
              <a:spcBef>
                <a:spcPts val="0"/>
              </a:spcBef>
              <a:spcAft>
                <a:spcPts val="0"/>
              </a:spcAft>
              <a:buSzPts val="1800"/>
              <a:buChar char="○"/>
            </a:pPr>
            <a:r>
              <a:rPr lang="en" sz="1800"/>
              <a:t>Ability Assessment (CogAT)</a:t>
            </a:r>
          </a:p>
          <a:p>
            <a:pPr indent="-381000" lvl="0" marL="457200" rtl="0">
              <a:spcBef>
                <a:spcPts val="0"/>
              </a:spcBef>
              <a:spcAft>
                <a:spcPts val="0"/>
              </a:spcAft>
              <a:buSzPts val="2400"/>
              <a:buChar char="●"/>
            </a:pPr>
            <a:r>
              <a:rPr lang="en" sz="2400"/>
              <a:t>District Placement Test</a:t>
            </a:r>
          </a:p>
          <a:p>
            <a:pPr indent="-342900" lvl="1" marL="914400" rtl="0">
              <a:spcBef>
                <a:spcPts val="0"/>
              </a:spcBef>
              <a:spcAft>
                <a:spcPts val="0"/>
              </a:spcAft>
              <a:buSzPts val="1800"/>
              <a:buChar char="○"/>
            </a:pPr>
            <a:r>
              <a:rPr lang="en" sz="1800"/>
              <a:t>March 5-16</a:t>
            </a:r>
          </a:p>
          <a:p>
            <a:pPr indent="-381000" lvl="0" marL="457200" rtl="0">
              <a:spcBef>
                <a:spcPts val="0"/>
              </a:spcBef>
              <a:buSzPts val="2400"/>
              <a:buChar char="●"/>
            </a:pPr>
            <a:r>
              <a:rPr lang="en" sz="2400"/>
              <a:t>Classroom evidence provided by teacher</a:t>
            </a:r>
          </a:p>
          <a:p>
            <a:pPr lvl="0" rtl="0">
              <a:spcBef>
                <a:spcPts val="0"/>
              </a:spcBef>
              <a:buNone/>
            </a:pPr>
            <a:r>
              <a:t/>
            </a:r>
            <a:endParaRPr>
              <a:highlight>
                <a:srgbClr val="00FFFF"/>
              </a:highlight>
            </a:endParaRPr>
          </a:p>
        </p:txBody>
      </p:sp>
      <p:sp>
        <p:nvSpPr>
          <p:cNvPr id="372" name="Shape 372"/>
          <p:cNvSpPr txBox="1"/>
          <p:nvPr/>
        </p:nvSpPr>
        <p:spPr>
          <a:xfrm>
            <a:off x="1179850" y="3869975"/>
            <a:ext cx="5970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lvl="0" rtl="0">
              <a:spcBef>
                <a:spcPts val="0"/>
              </a:spcBef>
              <a:buNone/>
            </a:pPr>
            <a:r>
              <a:rPr lang="en"/>
              <a:t>Student can place via the CogAT </a:t>
            </a:r>
            <a:r>
              <a:rPr b="1" lang="en"/>
              <a:t>OR</a:t>
            </a:r>
            <a:r>
              <a:rPr lang="en"/>
              <a:t> the district placement assessment. </a:t>
            </a:r>
          </a:p>
          <a:p>
            <a:pPr lvl="0" rtl="0">
              <a:spcBef>
                <a:spcPts val="0"/>
              </a:spcBef>
              <a:buNone/>
            </a:pPr>
            <a:r>
              <a:rPr lang="en"/>
              <a:t>                                     Ability vs. Achievement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Effect filter="fade" transition="in">
                                      <p:cBhvr>
                                        <p:cTn dur="1000"/>
                                        <p:tgtEl>
                                          <p:spTgt spid="3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Effect filter="fade" transition="in">
                                      <p:cBhvr>
                                        <p:cTn dur="1000"/>
                                        <p:tgtEl>
                                          <p:spTgt spid="3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Effect filter="fade" transition="in">
                                      <p:cBhvr>
                                        <p:cTn dur="1000"/>
                                        <p:tgtEl>
                                          <p:spTgt spid="3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Effect filter="fade" transition="in">
                                      <p:cBhvr>
                                        <p:cTn dur="1000"/>
                                        <p:tgtEl>
                                          <p:spTgt spid="3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Effect filter="fade" transition="in">
                                      <p:cBhvr>
                                        <p:cTn dur="1000"/>
                                        <p:tgtEl>
                                          <p:spTgt spid="3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Effect filter="fade" transition="in">
                                      <p:cBhvr>
                                        <p:cTn dur="1000"/>
                                        <p:tgtEl>
                                          <p:spTgt spid="37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76" name="Shape 376"/>
        <p:cNvGrpSpPr/>
        <p:nvPr/>
      </p:nvGrpSpPr>
      <p:grpSpPr>
        <a:xfrm>
          <a:off x="0" y="0"/>
          <a:ext cx="0" cy="0"/>
          <a:chOff x="0" y="0"/>
          <a:chExt cx="0" cy="0"/>
        </a:xfrm>
      </p:grpSpPr>
      <p:sp>
        <p:nvSpPr>
          <p:cNvPr id="377" name="Shape 37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0000FF"/>
                </a:solidFill>
              </a:rPr>
              <a:t>Online References</a:t>
            </a:r>
          </a:p>
        </p:txBody>
      </p:sp>
      <p:sp>
        <p:nvSpPr>
          <p:cNvPr id="378" name="Shape 378"/>
          <p:cNvSpPr txBox="1"/>
          <p:nvPr>
            <p:ph idx="1" type="body"/>
          </p:nvPr>
        </p:nvSpPr>
        <p:spPr>
          <a:xfrm>
            <a:off x="252150" y="1235825"/>
            <a:ext cx="8520600" cy="34164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en" sz="2400">
                <a:solidFill>
                  <a:schemeClr val="dk1"/>
                </a:solidFill>
              </a:rPr>
              <a:t>Informational letter with timelines sent out from Mrs. Russell: </a:t>
            </a:r>
          </a:p>
          <a:p>
            <a:pPr indent="457200" lvl="0" marL="914400" rtl="0">
              <a:lnSpc>
                <a:spcPct val="100000"/>
              </a:lnSpc>
              <a:spcBef>
                <a:spcPts val="0"/>
              </a:spcBef>
              <a:spcAft>
                <a:spcPts val="0"/>
              </a:spcAft>
              <a:buNone/>
            </a:pPr>
            <a:r>
              <a:t/>
            </a:r>
            <a:endParaRPr b="1">
              <a:solidFill>
                <a:schemeClr val="dk1"/>
              </a:solidFill>
            </a:endParaRPr>
          </a:p>
          <a:p>
            <a:pPr lvl="0" rtl="0">
              <a:lnSpc>
                <a:spcPct val="100000"/>
              </a:lnSpc>
              <a:spcBef>
                <a:spcPts val="0"/>
              </a:spcBef>
              <a:spcAft>
                <a:spcPts val="0"/>
              </a:spcAft>
              <a:buNone/>
            </a:pPr>
            <a:r>
              <a:rPr lang="en" sz="2800" u="sng">
                <a:solidFill>
                  <a:schemeClr val="hlink"/>
                </a:solidFill>
                <a:hlinkClick r:id="rId3"/>
              </a:rPr>
              <a:t>https://goo.gl/PNT5bT</a:t>
            </a:r>
          </a:p>
          <a:p>
            <a:pPr lvl="0" rtl="0">
              <a:lnSpc>
                <a:spcPct val="100000"/>
              </a:lnSpc>
              <a:spcBef>
                <a:spcPts val="0"/>
              </a:spcBef>
              <a:spcAft>
                <a:spcPts val="0"/>
              </a:spcAft>
              <a:buNone/>
            </a:pPr>
            <a:r>
              <a:t/>
            </a:r>
            <a:endParaRPr sz="2800">
              <a:solidFill>
                <a:schemeClr val="dk1"/>
              </a:solidFill>
            </a:endParaRPr>
          </a:p>
          <a:p>
            <a:pPr lvl="0" rtl="0">
              <a:lnSpc>
                <a:spcPct val="100000"/>
              </a:lnSpc>
              <a:spcBef>
                <a:spcPts val="0"/>
              </a:spcBef>
              <a:spcAft>
                <a:spcPts val="0"/>
              </a:spcAft>
              <a:buNone/>
            </a:pPr>
            <a:r>
              <a:rPr lang="en" sz="2400">
                <a:solidFill>
                  <a:schemeClr val="dk1"/>
                </a:solidFill>
              </a:rPr>
              <a:t>Link to webpage for Academically Talented Students </a:t>
            </a:r>
          </a:p>
          <a:p>
            <a:pPr lvl="0" rtl="0">
              <a:lnSpc>
                <a:spcPct val="100000"/>
              </a:lnSpc>
              <a:spcBef>
                <a:spcPts val="0"/>
              </a:spcBef>
              <a:spcAft>
                <a:spcPts val="0"/>
              </a:spcAft>
              <a:buNone/>
            </a:pPr>
            <a:r>
              <a:rPr lang="en" sz="2400">
                <a:solidFill>
                  <a:schemeClr val="dk1"/>
                </a:solidFill>
              </a:rPr>
              <a:t>District 204 home page, for parents and staff</a:t>
            </a:r>
          </a:p>
          <a:p>
            <a:pPr lvl="0" rtl="0">
              <a:lnSpc>
                <a:spcPct val="100000"/>
              </a:lnSpc>
              <a:spcBef>
                <a:spcPts val="0"/>
              </a:spcBef>
              <a:spcAft>
                <a:spcPts val="0"/>
              </a:spcAft>
              <a:buNone/>
            </a:pPr>
            <a:r>
              <a:t/>
            </a:r>
            <a:endParaRPr sz="1400">
              <a:solidFill>
                <a:schemeClr val="dk1"/>
              </a:solidFill>
            </a:endParaRPr>
          </a:p>
          <a:p>
            <a:pPr lvl="0" rtl="0">
              <a:lnSpc>
                <a:spcPct val="100000"/>
              </a:lnSpc>
              <a:spcBef>
                <a:spcPts val="0"/>
              </a:spcBef>
              <a:spcAft>
                <a:spcPts val="0"/>
              </a:spcAft>
              <a:buClr>
                <a:schemeClr val="dk1"/>
              </a:buClr>
              <a:buSzPts val="1100"/>
              <a:buFont typeface="Arial"/>
              <a:buNone/>
            </a:pPr>
            <a:r>
              <a:rPr lang="en" sz="2400" u="sng">
                <a:solidFill>
                  <a:schemeClr val="accent5"/>
                </a:solidFill>
                <a:hlinkClick r:id="rId4"/>
              </a:rPr>
              <a:t>http://www.ipsd.org/Subpage.aspx/AT</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82" name="Shape 382"/>
        <p:cNvGrpSpPr/>
        <p:nvPr/>
      </p:nvGrpSpPr>
      <p:grpSpPr>
        <a:xfrm>
          <a:off x="0" y="0"/>
          <a:ext cx="0" cy="0"/>
          <a:chOff x="0" y="0"/>
          <a:chExt cx="0" cy="0"/>
        </a:xfrm>
      </p:grpSpPr>
      <p:sp>
        <p:nvSpPr>
          <p:cNvPr id="383" name="Shape 38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solidFill>
                  <a:srgbClr val="0000FF"/>
                </a:solidFill>
              </a:rPr>
              <a:t>Questions? </a:t>
            </a:r>
          </a:p>
        </p:txBody>
      </p:sp>
      <p:sp>
        <p:nvSpPr>
          <p:cNvPr id="384" name="Shape 38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solidFill>
                  <a:srgbClr val="000000"/>
                </a:solidFill>
              </a:rPr>
              <a:t>Place your question on a index card and place it in the question box.</a:t>
            </a:r>
          </a:p>
          <a:p>
            <a:pPr lvl="0">
              <a:spcBef>
                <a:spcPts val="0"/>
              </a:spcBef>
              <a:buNone/>
            </a:pPr>
            <a:r>
              <a:t/>
            </a:r>
            <a:endParaRPr>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88" name="Shape 388"/>
        <p:cNvGrpSpPr/>
        <p:nvPr/>
      </p:nvGrpSpPr>
      <p:grpSpPr>
        <a:xfrm>
          <a:off x="0" y="0"/>
          <a:ext cx="0" cy="0"/>
          <a:chOff x="0" y="0"/>
          <a:chExt cx="0" cy="0"/>
        </a:xfrm>
      </p:grpSpPr>
      <p:sp>
        <p:nvSpPr>
          <p:cNvPr id="389" name="Shape 389"/>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en"/>
              <a:t>THANK YOU! </a:t>
            </a:r>
          </a:p>
        </p:txBody>
      </p:sp>
      <p:sp>
        <p:nvSpPr>
          <p:cNvPr id="390" name="Shape 390"/>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rPr lang="en"/>
              <a:t>We appreciate you coming to learn more about the programs for our Academically Talented Students!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61" name="Shape 161"/>
        <p:cNvGrpSpPr/>
        <p:nvPr/>
      </p:nvGrpSpPr>
      <p:grpSpPr>
        <a:xfrm>
          <a:off x="0" y="0"/>
          <a:ext cx="0" cy="0"/>
          <a:chOff x="0" y="0"/>
          <a:chExt cx="0" cy="0"/>
        </a:xfrm>
      </p:grpSpPr>
      <p:sp>
        <p:nvSpPr>
          <p:cNvPr id="162" name="Shape 162"/>
          <p:cNvSpPr txBox="1"/>
          <p:nvPr>
            <p:ph type="ctrTitle"/>
          </p:nvPr>
        </p:nvSpPr>
        <p:spPr>
          <a:xfrm>
            <a:off x="311708" y="402400"/>
            <a:ext cx="8520600" cy="2052600"/>
          </a:xfrm>
          <a:prstGeom prst="rect">
            <a:avLst/>
          </a:prstGeom>
        </p:spPr>
        <p:txBody>
          <a:bodyPr anchorCtr="0" anchor="b" bIns="91425" lIns="91425" rIns="91425" wrap="square" tIns="91425">
            <a:noAutofit/>
          </a:bodyPr>
          <a:lstStyle/>
          <a:p>
            <a:pPr lvl="0" rtl="0">
              <a:spcBef>
                <a:spcPts val="0"/>
              </a:spcBef>
              <a:buNone/>
            </a:pPr>
            <a:r>
              <a:rPr lang="en">
                <a:solidFill>
                  <a:srgbClr val="0000FF"/>
                </a:solidFill>
              </a:rPr>
              <a:t>CogAT</a:t>
            </a:r>
          </a:p>
        </p:txBody>
      </p:sp>
      <p:sp>
        <p:nvSpPr>
          <p:cNvPr id="163" name="Shape 163"/>
          <p:cNvSpPr txBox="1"/>
          <p:nvPr>
            <p:ph idx="1" type="subTitle"/>
          </p:nvPr>
        </p:nvSpPr>
        <p:spPr>
          <a:xfrm>
            <a:off x="311700" y="2759275"/>
            <a:ext cx="8520600" cy="792600"/>
          </a:xfrm>
          <a:prstGeom prst="rect">
            <a:avLst/>
          </a:prstGeom>
        </p:spPr>
        <p:txBody>
          <a:bodyPr anchorCtr="0" anchor="t" bIns="91425" lIns="91425" rIns="91425" wrap="square" tIns="91425">
            <a:noAutofit/>
          </a:bodyPr>
          <a:lstStyle/>
          <a:p>
            <a:pPr lvl="0" rtl="0">
              <a:spcBef>
                <a:spcPts val="0"/>
              </a:spcBef>
              <a:buNone/>
            </a:pPr>
            <a:r>
              <a:rPr lang="en">
                <a:solidFill>
                  <a:srgbClr val="000000"/>
                </a:solidFill>
              </a:rPr>
              <a:t>Cognitive Abilities Assessment </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394" name="Shape 394"/>
        <p:cNvGrpSpPr/>
        <p:nvPr/>
      </p:nvGrpSpPr>
      <p:grpSpPr>
        <a:xfrm>
          <a:off x="0" y="0"/>
          <a:ext cx="0" cy="0"/>
          <a:chOff x="0" y="0"/>
          <a:chExt cx="0" cy="0"/>
        </a:xfrm>
      </p:grpSpPr>
      <p:sp>
        <p:nvSpPr>
          <p:cNvPr id="395" name="Shape 39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t>Academically Talented FAQ</a:t>
            </a:r>
          </a:p>
        </p:txBody>
      </p:sp>
      <p:sp>
        <p:nvSpPr>
          <p:cNvPr id="396" name="Shape 39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7916"/>
              </a:lnSpc>
              <a:spcBef>
                <a:spcPts val="0"/>
              </a:spcBef>
              <a:spcAft>
                <a:spcPts val="800"/>
              </a:spcAft>
              <a:buClr>
                <a:schemeClr val="dk1"/>
              </a:buClr>
              <a:buSzPts val="1100"/>
              <a:buFont typeface="Arial"/>
              <a:buNone/>
            </a:pPr>
            <a:r>
              <a:rPr lang="en" sz="1100">
                <a:solidFill>
                  <a:schemeClr val="dk1"/>
                </a:solidFill>
                <a:latin typeface="Calibri"/>
                <a:ea typeface="Calibri"/>
                <a:cs typeface="Calibri"/>
                <a:sym typeface="Calibri"/>
              </a:rPr>
              <a:t>Below, you will find the responses to questions asked at the end of the Academically Talented Parent Night.  If you asked a question about the PA and Math Acceleration Program for students in grades K-2, please remember these programs start for our students in Grade 3.  </a:t>
            </a:r>
          </a:p>
          <a:p>
            <a:pPr lvl="0" rtl="0">
              <a:lnSpc>
                <a:spcPct val="107916"/>
              </a:lnSpc>
              <a:spcBef>
                <a:spcPts val="0"/>
              </a:spcBef>
              <a:spcAft>
                <a:spcPts val="800"/>
              </a:spcAft>
              <a:buClr>
                <a:schemeClr val="dk1"/>
              </a:buClr>
              <a:buSzPts val="1100"/>
              <a:buFont typeface="Arial"/>
              <a:buNone/>
            </a:pPr>
            <a:r>
              <a:t/>
            </a:r>
            <a:endParaRPr sz="1100">
              <a:solidFill>
                <a:schemeClr val="dk1"/>
              </a:solidFill>
              <a:latin typeface="Calibri"/>
              <a:ea typeface="Calibri"/>
              <a:cs typeface="Calibri"/>
              <a:sym typeface="Calibri"/>
            </a:endParaRPr>
          </a:p>
          <a:p>
            <a:pPr indent="-298450" lvl="0" marL="457200" rtl="0">
              <a:lnSpc>
                <a:spcPct val="107916"/>
              </a:lnSpc>
              <a:spcBef>
                <a:spcPts val="0"/>
              </a:spcBef>
              <a:spcAft>
                <a:spcPts val="0"/>
              </a:spcAft>
              <a:buClr>
                <a:schemeClr val="dk1"/>
              </a:buClr>
              <a:buSzPts val="1100"/>
              <a:buFont typeface="Calibri"/>
              <a:buAutoNum type="arabicPeriod"/>
            </a:pPr>
            <a:r>
              <a:rPr lang="en" sz="1100">
                <a:solidFill>
                  <a:schemeClr val="dk1"/>
                </a:solidFill>
                <a:latin typeface="Calibri"/>
                <a:ea typeface="Calibri"/>
                <a:cs typeface="Calibri"/>
                <a:sym typeface="Calibri"/>
              </a:rPr>
              <a:t>What is the qualification process for 5</a:t>
            </a:r>
            <a:r>
              <a:rPr baseline="30000" lang="en" sz="1100">
                <a:solidFill>
                  <a:schemeClr val="dk1"/>
                </a:solidFill>
                <a:latin typeface="Calibri"/>
                <a:ea typeface="Calibri"/>
                <a:cs typeface="Calibri"/>
                <a:sym typeface="Calibri"/>
              </a:rPr>
              <a:t>th</a:t>
            </a:r>
            <a:r>
              <a:rPr lang="en" sz="1100">
                <a:solidFill>
                  <a:schemeClr val="dk1"/>
                </a:solidFill>
                <a:latin typeface="Calibri"/>
                <a:ea typeface="Calibri"/>
                <a:cs typeface="Calibri"/>
                <a:sym typeface="Calibri"/>
              </a:rPr>
              <a:t> graders going to middle school?  Please see slides # 28-33</a:t>
            </a:r>
          </a:p>
          <a:p>
            <a:pPr indent="-298450" lvl="0" marL="457200" rtl="0">
              <a:lnSpc>
                <a:spcPct val="107916"/>
              </a:lnSpc>
              <a:spcBef>
                <a:spcPts val="0"/>
              </a:spcBef>
              <a:spcAft>
                <a:spcPts val="0"/>
              </a:spcAft>
              <a:buClr>
                <a:schemeClr val="dk1"/>
              </a:buClr>
              <a:buSzPts val="1100"/>
              <a:buFont typeface="Calibri"/>
              <a:buAutoNum type="arabicPeriod"/>
            </a:pPr>
            <a:r>
              <a:rPr lang="en" sz="1100">
                <a:solidFill>
                  <a:schemeClr val="dk1"/>
                </a:solidFill>
                <a:latin typeface="Calibri"/>
                <a:ea typeface="Calibri"/>
                <a:cs typeface="Calibri"/>
                <a:sym typeface="Calibri"/>
              </a:rPr>
              <a:t> How do we determine if new students are assessed for PA and MA?  When students come from another district, a file review is completed.  If there is evidence that testing has been done or that further testing is needed, we would complete it at that time.  </a:t>
            </a:r>
          </a:p>
          <a:p>
            <a:pPr indent="-298450" lvl="0" marL="457200" rtl="0">
              <a:lnSpc>
                <a:spcPct val="107916"/>
              </a:lnSpc>
              <a:spcBef>
                <a:spcPts val="0"/>
              </a:spcBef>
              <a:spcAft>
                <a:spcPts val="0"/>
              </a:spcAft>
              <a:buClr>
                <a:schemeClr val="dk1"/>
              </a:buClr>
              <a:buSzPts val="1100"/>
              <a:buFont typeface="Calibri"/>
              <a:buAutoNum type="arabicPeriod"/>
            </a:pPr>
            <a:r>
              <a:rPr lang="en" sz="1100">
                <a:solidFill>
                  <a:schemeClr val="dk1"/>
                </a:solidFill>
                <a:latin typeface="Calibri"/>
                <a:ea typeface="Calibri"/>
                <a:cs typeface="Calibri"/>
                <a:sym typeface="Calibri"/>
              </a:rPr>
              <a:t>How are parents notified of their child’s CogAt score and if the child qualifies for PA?  Parents will receive copies of CogAt results (usually in December).  Parents are notified of PA qualification in late April for entrance the following school year.</a:t>
            </a:r>
          </a:p>
          <a:p>
            <a:pPr indent="-298450" lvl="0" marL="457200" rtl="0">
              <a:lnSpc>
                <a:spcPct val="107916"/>
              </a:lnSpc>
              <a:spcBef>
                <a:spcPts val="0"/>
              </a:spcBef>
              <a:spcAft>
                <a:spcPts val="800"/>
              </a:spcAft>
              <a:buClr>
                <a:schemeClr val="dk1"/>
              </a:buClr>
              <a:buSzPts val="1100"/>
              <a:buFont typeface="Calibri"/>
              <a:buAutoNum type="arabicPeriod"/>
            </a:pPr>
            <a:r>
              <a:rPr lang="en" sz="1100">
                <a:solidFill>
                  <a:schemeClr val="dk1"/>
                </a:solidFill>
                <a:latin typeface="Calibri"/>
                <a:ea typeface="Calibri"/>
                <a:cs typeface="Calibri"/>
                <a:sym typeface="Calibri"/>
              </a:rPr>
              <a:t>When is the IOWA assessment given?  Please see the timeline previously sent:  </a:t>
            </a:r>
          </a:p>
          <a:p>
            <a:pPr indent="-69850" lvl="0" marL="228600" rtl="0">
              <a:lnSpc>
                <a:spcPct val="107916"/>
              </a:lnSpc>
              <a:spcBef>
                <a:spcPts val="0"/>
              </a:spcBef>
              <a:spcAft>
                <a:spcPts val="800"/>
              </a:spcAft>
              <a:buClr>
                <a:schemeClr val="dk1"/>
              </a:buClr>
              <a:buSzPts val="1100"/>
              <a:buFont typeface="Arial"/>
              <a:buNone/>
            </a:pPr>
            <a:r>
              <a:rPr lang="en" sz="1100" u="sng">
                <a:solidFill>
                  <a:srgbClr val="0563C1"/>
                </a:solidFill>
                <a:latin typeface="Calibri"/>
                <a:ea typeface="Calibri"/>
                <a:cs typeface="Calibri"/>
                <a:sym typeface="Calibri"/>
                <a:hlinkClick r:id="rId3"/>
              </a:rPr>
              <a:t>https://docs.google.com/document/d/1J2ROKw8K5GpeoX8BV7x3mDxnG59WolUkvZ1RKDX-58o/edit</a:t>
            </a:r>
          </a:p>
          <a:p>
            <a:pPr indent="-298450" lvl="0" marL="457200" rtl="0">
              <a:lnSpc>
                <a:spcPct val="107916"/>
              </a:lnSpc>
              <a:spcBef>
                <a:spcPts val="0"/>
              </a:spcBef>
              <a:spcAft>
                <a:spcPts val="0"/>
              </a:spcAft>
              <a:buClr>
                <a:schemeClr val="dk1"/>
              </a:buClr>
              <a:buSzPts val="1100"/>
              <a:buFont typeface="Calibri"/>
              <a:buAutoNum type="arabicPeriod"/>
            </a:pPr>
            <a:r>
              <a:rPr lang="en" sz="1100">
                <a:solidFill>
                  <a:schemeClr val="dk1"/>
                </a:solidFill>
                <a:latin typeface="Calibri"/>
                <a:ea typeface="Calibri"/>
                <a:cs typeface="Calibri"/>
                <a:sym typeface="Calibri"/>
              </a:rPr>
              <a:t> How is it determined if a child is assessed using the IOWA?  If we do not have current achievement information on a child, and we believe we need additional information for qualification purposes, the IOWA would be administered.  If we have cognitive information on the child, that would help us determine if further testing is warranted.</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400" name="Shape 400"/>
        <p:cNvGrpSpPr/>
        <p:nvPr/>
      </p:nvGrpSpPr>
      <p:grpSpPr>
        <a:xfrm>
          <a:off x="0" y="0"/>
          <a:ext cx="0" cy="0"/>
          <a:chOff x="0" y="0"/>
          <a:chExt cx="0" cy="0"/>
        </a:xfrm>
      </p:grpSpPr>
      <p:sp>
        <p:nvSpPr>
          <p:cNvPr id="401" name="Shape 40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lgn="ctr">
              <a:spcBef>
                <a:spcPts val="0"/>
              </a:spcBef>
              <a:buNone/>
            </a:pPr>
            <a:r>
              <a:rPr lang="en"/>
              <a:t>Academically Talented FAQ</a:t>
            </a:r>
          </a:p>
        </p:txBody>
      </p:sp>
      <p:sp>
        <p:nvSpPr>
          <p:cNvPr id="402" name="Shape 40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7916"/>
              </a:lnSpc>
              <a:spcBef>
                <a:spcPts val="0"/>
              </a:spcBef>
              <a:spcAft>
                <a:spcPts val="800"/>
              </a:spcAft>
              <a:buNone/>
            </a:pPr>
            <a:r>
              <a:rPr lang="en" sz="1100">
                <a:solidFill>
                  <a:schemeClr val="dk1"/>
                </a:solidFill>
                <a:latin typeface="Calibri"/>
                <a:ea typeface="Calibri"/>
                <a:cs typeface="Calibri"/>
                <a:sym typeface="Calibri"/>
              </a:rPr>
              <a:t>Below, you will find the responses to questions asked at the end of the Academically Talented Parent Night.  If you asked a question about the PA and Math Acceleration Program for students in grades K-2, please remember these programs start for our students in Grade 3.  </a:t>
            </a:r>
          </a:p>
          <a:p>
            <a:pPr lvl="0" rtl="0">
              <a:lnSpc>
                <a:spcPct val="107916"/>
              </a:lnSpc>
              <a:spcBef>
                <a:spcPts val="0"/>
              </a:spcBef>
              <a:spcAft>
                <a:spcPts val="800"/>
              </a:spcAft>
              <a:buNone/>
            </a:pPr>
            <a:r>
              <a:t/>
            </a:r>
            <a:endParaRPr sz="1100">
              <a:solidFill>
                <a:schemeClr val="dk1"/>
              </a:solidFill>
              <a:latin typeface="Calibri"/>
              <a:ea typeface="Calibri"/>
              <a:cs typeface="Calibri"/>
              <a:sym typeface="Calibri"/>
            </a:endParaRPr>
          </a:p>
          <a:p>
            <a:pPr lvl="0" rtl="0">
              <a:lnSpc>
                <a:spcPct val="107916"/>
              </a:lnSpc>
              <a:spcBef>
                <a:spcPts val="0"/>
              </a:spcBef>
              <a:spcAft>
                <a:spcPts val="0"/>
              </a:spcAft>
              <a:buNone/>
            </a:pPr>
            <a:r>
              <a:rPr lang="en" sz="1100">
                <a:solidFill>
                  <a:schemeClr val="dk1"/>
                </a:solidFill>
                <a:latin typeface="Calibri"/>
                <a:ea typeface="Calibri"/>
                <a:cs typeface="Calibri"/>
                <a:sym typeface="Calibri"/>
              </a:rPr>
              <a:t>6.  </a:t>
            </a:r>
            <a:r>
              <a:rPr lang="en" sz="1100">
                <a:solidFill>
                  <a:schemeClr val="dk1"/>
                </a:solidFill>
                <a:latin typeface="Calibri"/>
                <a:ea typeface="Calibri"/>
                <a:cs typeface="Calibri"/>
                <a:sym typeface="Calibri"/>
              </a:rPr>
              <a:t>Do students in PA automatically go into Honors and AP classes in high school?  NO – students work with counselors to select their coursework in high school.</a:t>
            </a:r>
          </a:p>
          <a:p>
            <a:pPr lvl="0" rtl="0">
              <a:lnSpc>
                <a:spcPct val="107916"/>
              </a:lnSpc>
              <a:spcBef>
                <a:spcPts val="0"/>
              </a:spcBef>
              <a:spcAft>
                <a:spcPts val="0"/>
              </a:spcAft>
              <a:buNone/>
            </a:pPr>
            <a:r>
              <a:rPr lang="en" sz="1100">
                <a:solidFill>
                  <a:schemeClr val="dk1"/>
                </a:solidFill>
                <a:latin typeface="Calibri"/>
                <a:ea typeface="Calibri"/>
                <a:cs typeface="Calibri"/>
                <a:sym typeface="Calibri"/>
              </a:rPr>
              <a:t>7.  What is the total population we compare with when identifying for PA?  CogAt and Iowa scores are national percentiles.  We solely use the district criteria to determine qualification.</a:t>
            </a:r>
          </a:p>
          <a:p>
            <a:pPr lvl="0" rtl="0">
              <a:lnSpc>
                <a:spcPct val="107916"/>
              </a:lnSpc>
              <a:spcBef>
                <a:spcPts val="0"/>
              </a:spcBef>
              <a:spcAft>
                <a:spcPts val="0"/>
              </a:spcAft>
              <a:buNone/>
            </a:pPr>
            <a:r>
              <a:rPr lang="en" sz="1100">
                <a:solidFill>
                  <a:schemeClr val="dk1"/>
                </a:solidFill>
                <a:latin typeface="Calibri"/>
                <a:ea typeface="Calibri"/>
                <a:cs typeface="Calibri"/>
                <a:sym typeface="Calibri"/>
              </a:rPr>
              <a:t>8.  Do you consistently retests students who are doing well in class?  We only retest students if we do not have the most current data needed for the qualification process.</a:t>
            </a:r>
          </a:p>
          <a:p>
            <a:pPr lvl="0" rtl="0">
              <a:lnSpc>
                <a:spcPct val="107916"/>
              </a:lnSpc>
              <a:spcBef>
                <a:spcPts val="0"/>
              </a:spcBef>
              <a:spcAft>
                <a:spcPts val="0"/>
              </a:spcAft>
              <a:buNone/>
            </a:pPr>
            <a:r>
              <a:rPr lang="en" sz="1100">
                <a:solidFill>
                  <a:schemeClr val="dk1"/>
                </a:solidFill>
                <a:latin typeface="Calibri"/>
                <a:ea typeface="Calibri"/>
                <a:cs typeface="Calibri"/>
                <a:sym typeface="Calibri"/>
              </a:rPr>
              <a:t>9.  Can the teacher provide a month assessment of how kids are doing.  Teachers are formally and informally assessing students all the time.  Report cards, progress reports, benchmarking data and routine school work sent home are all ways to view student progress.  If you have additional questions as to how your child is doing, you are always welcome to contact the teacher.</a:t>
            </a:r>
          </a:p>
          <a:p>
            <a:pPr lvl="0" rtl="0">
              <a:lnSpc>
                <a:spcPct val="107916"/>
              </a:lnSpc>
              <a:spcBef>
                <a:spcPts val="0"/>
              </a:spcBef>
              <a:spcAft>
                <a:spcPts val="0"/>
              </a:spcAft>
              <a:buNone/>
            </a:pPr>
            <a:r>
              <a:rPr lang="en" sz="1100">
                <a:solidFill>
                  <a:schemeClr val="dk1"/>
                </a:solidFill>
                <a:latin typeface="Calibri"/>
                <a:ea typeface="Calibri"/>
                <a:cs typeface="Calibri"/>
                <a:sym typeface="Calibri"/>
              </a:rPr>
              <a:t>10. What does “read the CogAt aloud” mean?  Teachers read the directions and each question for the students in SECOND grade.</a:t>
            </a:r>
          </a:p>
          <a:p>
            <a:pPr lvl="0" rtl="0">
              <a:lnSpc>
                <a:spcPct val="107916"/>
              </a:lnSpc>
              <a:spcBef>
                <a:spcPts val="0"/>
              </a:spcBef>
              <a:spcAft>
                <a:spcPts val="0"/>
              </a:spcAft>
              <a:buNone/>
            </a:pPr>
            <a:r>
              <a:rPr lang="en" sz="1100">
                <a:solidFill>
                  <a:schemeClr val="dk1"/>
                </a:solidFill>
                <a:latin typeface="Calibri"/>
                <a:ea typeface="Calibri"/>
                <a:cs typeface="Calibri"/>
                <a:sym typeface="Calibri"/>
              </a:rPr>
              <a:t>11. Will a student know when testing occurs?  Students and Parents are notified of testing dates.</a:t>
            </a:r>
          </a:p>
          <a:p>
            <a:pPr lvl="0" rtl="0">
              <a:lnSpc>
                <a:spcPct val="107916"/>
              </a:lnSpc>
              <a:spcBef>
                <a:spcPts val="0"/>
              </a:spcBef>
              <a:spcAft>
                <a:spcPts val="800"/>
              </a:spcAft>
              <a:buNone/>
            </a:pPr>
            <a:r>
              <a:rPr lang="en" sz="1100">
                <a:solidFill>
                  <a:schemeClr val="dk1"/>
                </a:solidFill>
                <a:latin typeface="Calibri"/>
                <a:ea typeface="Calibri"/>
                <a:cs typeface="Calibri"/>
                <a:sym typeface="Calibri"/>
              </a:rPr>
              <a:t>12. How do I prepare my child for PA testing?  Please see slide #17</a:t>
            </a:r>
          </a:p>
          <a:p>
            <a:pPr lvl="0" rtl="0">
              <a:lnSpc>
                <a:spcPct val="107916"/>
              </a:lnSpc>
              <a:spcBef>
                <a:spcPts val="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Cognitive Abilities Test (CogAT)</a:t>
            </a:r>
          </a:p>
        </p:txBody>
      </p:sp>
      <p:sp>
        <p:nvSpPr>
          <p:cNvPr id="169" name="Shape 169"/>
          <p:cNvSpPr txBox="1"/>
          <p:nvPr>
            <p:ph idx="1" type="body"/>
          </p:nvPr>
        </p:nvSpPr>
        <p:spPr>
          <a:xfrm>
            <a:off x="311700" y="1129150"/>
            <a:ext cx="8520600" cy="3416400"/>
          </a:xfrm>
          <a:prstGeom prst="rect">
            <a:avLst/>
          </a:prstGeom>
        </p:spPr>
        <p:txBody>
          <a:bodyPr anchorCtr="0" anchor="t" bIns="91425" lIns="91425" rIns="91425" wrap="square" tIns="91425">
            <a:noAutofit/>
          </a:bodyPr>
          <a:lstStyle/>
          <a:p>
            <a:pPr lvl="0">
              <a:spcBef>
                <a:spcPts val="0"/>
              </a:spcBef>
              <a:buNone/>
            </a:pPr>
            <a:r>
              <a:rPr lang="en"/>
              <a:t>Cognitive Ability Development</a:t>
            </a:r>
          </a:p>
          <a:p>
            <a:pPr lvl="0">
              <a:spcBef>
                <a:spcPts val="0"/>
              </a:spcBef>
              <a:buNone/>
            </a:pPr>
            <a:r>
              <a:rPr lang="en"/>
              <a:t>Reasoning Abilities</a:t>
            </a:r>
          </a:p>
          <a:p>
            <a:pPr lvl="0">
              <a:spcBef>
                <a:spcPts val="0"/>
              </a:spcBef>
              <a:buNone/>
            </a:pPr>
            <a:r>
              <a:t/>
            </a:r>
            <a:endParaRP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73" name="Shape 173"/>
        <p:cNvGrpSpPr/>
        <p:nvPr/>
      </p:nvGrpSpPr>
      <p:grpSpPr>
        <a:xfrm>
          <a:off x="0" y="0"/>
          <a:ext cx="0" cy="0"/>
          <a:chOff x="0" y="0"/>
          <a:chExt cx="0" cy="0"/>
        </a:xfrm>
      </p:grpSpPr>
      <p:sp>
        <p:nvSpPr>
          <p:cNvPr id="174" name="Shape 174"/>
          <p:cNvSpPr txBox="1"/>
          <p:nvPr>
            <p:ph type="title"/>
          </p:nvPr>
        </p:nvSpPr>
        <p:spPr>
          <a:xfrm>
            <a:off x="311700" y="69925"/>
            <a:ext cx="8520600" cy="572700"/>
          </a:xfrm>
          <a:prstGeom prst="rect">
            <a:avLst/>
          </a:prstGeom>
        </p:spPr>
        <p:txBody>
          <a:bodyPr anchorCtr="0" anchor="t" bIns="91425" lIns="91425" rIns="91425" wrap="square" tIns="91425">
            <a:noAutofit/>
          </a:bodyPr>
          <a:lstStyle/>
          <a:p>
            <a:pPr lvl="0" rtl="0" algn="ctr">
              <a:spcBef>
                <a:spcPts val="0"/>
              </a:spcBef>
              <a:buNone/>
            </a:pPr>
            <a:r>
              <a:rPr lang="en" sz="3600">
                <a:solidFill>
                  <a:srgbClr val="000000"/>
                </a:solidFill>
              </a:rPr>
              <a:t>CogAT: Overview</a:t>
            </a:r>
          </a:p>
        </p:txBody>
      </p:sp>
      <p:sp>
        <p:nvSpPr>
          <p:cNvPr id="175" name="Shape 175"/>
          <p:cNvSpPr txBox="1"/>
          <p:nvPr>
            <p:ph idx="1" type="body"/>
          </p:nvPr>
        </p:nvSpPr>
        <p:spPr>
          <a:xfrm>
            <a:off x="311700" y="694950"/>
            <a:ext cx="8520600" cy="3990900"/>
          </a:xfrm>
          <a:prstGeom prst="rect">
            <a:avLst/>
          </a:prstGeom>
        </p:spPr>
        <p:txBody>
          <a:bodyPr anchorCtr="0" anchor="t" bIns="91425" lIns="91425" rIns="91425" wrap="square" tIns="91425">
            <a:noAutofit/>
          </a:bodyPr>
          <a:lstStyle/>
          <a:p>
            <a:pPr lvl="0" rtl="0" algn="ctr">
              <a:spcBef>
                <a:spcPts val="400"/>
              </a:spcBef>
              <a:spcAft>
                <a:spcPts val="0"/>
              </a:spcAft>
              <a:buNone/>
            </a:pPr>
            <a:r>
              <a:rPr b="1" i="1" lang="en">
                <a:solidFill>
                  <a:schemeClr val="dk1"/>
                </a:solidFill>
              </a:rPr>
              <a:t>District Wide</a:t>
            </a:r>
            <a:r>
              <a:rPr b="1" lang="en">
                <a:solidFill>
                  <a:schemeClr val="dk1"/>
                </a:solidFill>
              </a:rPr>
              <a:t> Census: Grades 2nd &amp; 5th </a:t>
            </a:r>
          </a:p>
          <a:p>
            <a:pPr lvl="0" rtl="0" algn="ctr">
              <a:spcBef>
                <a:spcPts val="400"/>
              </a:spcBef>
              <a:spcAft>
                <a:spcPts val="0"/>
              </a:spcAft>
              <a:buNone/>
            </a:pPr>
            <a:r>
              <a:rPr b="1" lang="en">
                <a:solidFill>
                  <a:schemeClr val="dk1"/>
                </a:solidFill>
              </a:rPr>
              <a:t> October 2-13th</a:t>
            </a:r>
          </a:p>
          <a:p>
            <a:pPr lvl="0" rtl="0">
              <a:spcBef>
                <a:spcPts val="400"/>
              </a:spcBef>
              <a:spcAft>
                <a:spcPts val="0"/>
              </a:spcAft>
              <a:buNone/>
            </a:pPr>
            <a:r>
              <a:t/>
            </a:r>
            <a:endParaRPr sz="1400">
              <a:solidFill>
                <a:schemeClr val="dk1"/>
              </a:solidFill>
            </a:endParaRPr>
          </a:p>
          <a:p>
            <a:pPr lvl="0" rtl="0">
              <a:spcBef>
                <a:spcPts val="400"/>
              </a:spcBef>
              <a:spcAft>
                <a:spcPts val="0"/>
              </a:spcAft>
              <a:buNone/>
            </a:pPr>
            <a:r>
              <a:rPr lang="en" u="sng">
                <a:solidFill>
                  <a:srgbClr val="000000"/>
                </a:solidFill>
              </a:rPr>
              <a:t>Three Sub Tests:</a:t>
            </a:r>
          </a:p>
          <a:p>
            <a:pPr lvl="0" rtl="0">
              <a:spcBef>
                <a:spcPts val="400"/>
              </a:spcBef>
              <a:spcAft>
                <a:spcPts val="0"/>
              </a:spcAft>
              <a:buNone/>
            </a:pPr>
            <a:r>
              <a:rPr lang="en">
                <a:solidFill>
                  <a:srgbClr val="000000"/>
                </a:solidFill>
              </a:rPr>
              <a:t>*Verbal Battery</a:t>
            </a:r>
          </a:p>
          <a:p>
            <a:pPr lvl="0" rtl="0">
              <a:spcBef>
                <a:spcPts val="300"/>
              </a:spcBef>
              <a:spcAft>
                <a:spcPts val="0"/>
              </a:spcAft>
              <a:buNone/>
            </a:pPr>
            <a:r>
              <a:rPr lang="en">
                <a:solidFill>
                  <a:srgbClr val="000000"/>
                </a:solidFill>
              </a:rPr>
              <a:t>*Quantitative Battery</a:t>
            </a:r>
          </a:p>
          <a:p>
            <a:pPr lvl="0" rtl="0">
              <a:spcBef>
                <a:spcPts val="300"/>
              </a:spcBef>
              <a:spcAft>
                <a:spcPts val="0"/>
              </a:spcAft>
              <a:buNone/>
            </a:pPr>
            <a:r>
              <a:rPr lang="en">
                <a:solidFill>
                  <a:srgbClr val="000000"/>
                </a:solidFill>
              </a:rPr>
              <a:t>*Non-verbal Battery</a:t>
            </a:r>
          </a:p>
          <a:p>
            <a:pPr lvl="0" rtl="0">
              <a:spcBef>
                <a:spcPts val="400"/>
              </a:spcBef>
              <a:spcAft>
                <a:spcPts val="0"/>
              </a:spcAft>
              <a:buNone/>
            </a:pPr>
            <a:r>
              <a:t/>
            </a:r>
            <a:endParaRPr>
              <a:solidFill>
                <a:srgbClr val="000000"/>
              </a:solidFill>
            </a:endParaRPr>
          </a:p>
          <a:p>
            <a:pPr lvl="0" rtl="0">
              <a:spcBef>
                <a:spcPts val="400"/>
              </a:spcBef>
              <a:spcAft>
                <a:spcPts val="0"/>
              </a:spcAft>
              <a:buNone/>
            </a:pPr>
            <a:r>
              <a:rPr lang="en">
                <a:solidFill>
                  <a:srgbClr val="000000"/>
                </a:solidFill>
              </a:rPr>
              <a:t>2</a:t>
            </a:r>
            <a:r>
              <a:rPr baseline="30000" lang="en">
                <a:solidFill>
                  <a:srgbClr val="000000"/>
                </a:solidFill>
              </a:rPr>
              <a:t>nd</a:t>
            </a:r>
            <a:r>
              <a:rPr lang="en">
                <a:solidFill>
                  <a:srgbClr val="000000"/>
                </a:solidFill>
              </a:rPr>
              <a:t> Grade- untimed, read aloud</a:t>
            </a:r>
          </a:p>
          <a:p>
            <a:pPr lvl="0" rtl="0">
              <a:spcBef>
                <a:spcPts val="400"/>
              </a:spcBef>
              <a:spcAft>
                <a:spcPts val="0"/>
              </a:spcAft>
              <a:buNone/>
            </a:pPr>
            <a:r>
              <a:rPr lang="en">
                <a:solidFill>
                  <a:srgbClr val="000000"/>
                </a:solidFill>
              </a:rPr>
              <a:t>5</a:t>
            </a:r>
            <a:r>
              <a:rPr baseline="30000" lang="en">
                <a:solidFill>
                  <a:srgbClr val="000000"/>
                </a:solidFill>
              </a:rPr>
              <a:t>th</a:t>
            </a:r>
            <a:r>
              <a:rPr lang="en">
                <a:solidFill>
                  <a:srgbClr val="000000"/>
                </a:solidFill>
              </a:rPr>
              <a:t> Grade- Timed (10 minutes each section)</a:t>
            </a:r>
          </a:p>
          <a:p>
            <a:pPr lvl="0" rtl="0">
              <a:spcBef>
                <a:spcPts val="400"/>
              </a:spcBef>
              <a:spcAft>
                <a:spcPts val="0"/>
              </a:spcAft>
              <a:buNone/>
            </a:pPr>
            <a:r>
              <a:t/>
            </a:r>
            <a:endParaRPr>
              <a:solidFill>
                <a:srgbClr val="000000"/>
              </a:solidFill>
            </a:endParaRPr>
          </a:p>
          <a:p>
            <a:pPr lvl="0" rtl="0">
              <a:spcBef>
                <a:spcPts val="400"/>
              </a:spcBef>
              <a:spcAft>
                <a:spcPts val="0"/>
              </a:spcAft>
              <a:buNone/>
            </a:pPr>
            <a:r>
              <a:rPr lang="en">
                <a:solidFill>
                  <a:srgbClr val="000000"/>
                </a:solidFill>
                <a:highlight>
                  <a:srgbClr val="00FFFF"/>
                </a:highlight>
              </a:rPr>
              <a:t>CogAT Abilities Assessment is valid for two years.</a:t>
            </a:r>
          </a:p>
          <a:p>
            <a:pPr lvl="0" rtl="0">
              <a:spcBef>
                <a:spcPts val="400"/>
              </a:spcBef>
              <a:spcAft>
                <a:spcPts val="0"/>
              </a:spcAft>
              <a:buNone/>
            </a:pPr>
            <a:r>
              <a:t/>
            </a:r>
            <a:endParaRPr sz="1400">
              <a:solidFill>
                <a:srgbClr val="000000"/>
              </a:solidFill>
            </a:endParaRPr>
          </a:p>
          <a:p>
            <a:pPr lvl="0" rtl="0">
              <a:spcBef>
                <a:spcPts val="0"/>
              </a:spcBef>
              <a:buNone/>
            </a:pPr>
            <a:r>
              <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10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10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1000"/>
                                        <p:tgtEl>
                                          <p:spTgt spid="1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1000"/>
                                        <p:tgtEl>
                                          <p:spTgt spid="1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animEffect filter="fade" transition="in">
                                      <p:cBhvr>
                                        <p:cTn dur="1000"/>
                                        <p:tgtEl>
                                          <p:spTgt spid="1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animEffect filter="fade" transition="in">
                                      <p:cBhvr>
                                        <p:cTn dur="1000"/>
                                        <p:tgtEl>
                                          <p:spTgt spid="1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6" st="6"/>
                                            </p:txEl>
                                          </p:spTgt>
                                        </p:tgtEl>
                                        <p:attrNameLst>
                                          <p:attrName>style.visibility</p:attrName>
                                        </p:attrNameLst>
                                      </p:cBhvr>
                                      <p:to>
                                        <p:strVal val="visible"/>
                                      </p:to>
                                    </p:set>
                                    <p:animEffect filter="fade" transition="in">
                                      <p:cBhvr>
                                        <p:cTn dur="1000"/>
                                        <p:tgtEl>
                                          <p:spTgt spid="1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7" st="7"/>
                                            </p:txEl>
                                          </p:spTgt>
                                        </p:tgtEl>
                                        <p:attrNameLst>
                                          <p:attrName>style.visibility</p:attrName>
                                        </p:attrNameLst>
                                      </p:cBhvr>
                                      <p:to>
                                        <p:strVal val="visible"/>
                                      </p:to>
                                    </p:set>
                                    <p:animEffect filter="fade" transition="in">
                                      <p:cBhvr>
                                        <p:cTn dur="1000"/>
                                        <p:tgtEl>
                                          <p:spTgt spid="1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8" st="8"/>
                                            </p:txEl>
                                          </p:spTgt>
                                        </p:tgtEl>
                                        <p:attrNameLst>
                                          <p:attrName>style.visibility</p:attrName>
                                        </p:attrNameLst>
                                      </p:cBhvr>
                                      <p:to>
                                        <p:strVal val="visible"/>
                                      </p:to>
                                    </p:set>
                                    <p:animEffect filter="fade" transition="in">
                                      <p:cBhvr>
                                        <p:cTn dur="1000"/>
                                        <p:tgtEl>
                                          <p:spTgt spid="17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9" st="9"/>
                                            </p:txEl>
                                          </p:spTgt>
                                        </p:tgtEl>
                                        <p:attrNameLst>
                                          <p:attrName>style.visibility</p:attrName>
                                        </p:attrNameLst>
                                      </p:cBhvr>
                                      <p:to>
                                        <p:strVal val="visible"/>
                                      </p:to>
                                    </p:set>
                                    <p:animEffect filter="fade" transition="in">
                                      <p:cBhvr>
                                        <p:cTn dur="1000"/>
                                        <p:tgtEl>
                                          <p:spTgt spid="17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0" st="10"/>
                                            </p:txEl>
                                          </p:spTgt>
                                        </p:tgtEl>
                                        <p:attrNameLst>
                                          <p:attrName>style.visibility</p:attrName>
                                        </p:attrNameLst>
                                      </p:cBhvr>
                                      <p:to>
                                        <p:strVal val="visible"/>
                                      </p:to>
                                    </p:set>
                                    <p:animEffect filter="fade" transition="in">
                                      <p:cBhvr>
                                        <p:cTn dur="1000"/>
                                        <p:tgtEl>
                                          <p:spTgt spid="17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1" st="11"/>
                                            </p:txEl>
                                          </p:spTgt>
                                        </p:tgtEl>
                                        <p:attrNameLst>
                                          <p:attrName>style.visibility</p:attrName>
                                        </p:attrNameLst>
                                      </p:cBhvr>
                                      <p:to>
                                        <p:strVal val="visible"/>
                                      </p:to>
                                    </p:set>
                                    <p:animEffect filter="fade" transition="in">
                                      <p:cBhvr>
                                        <p:cTn dur="1000"/>
                                        <p:tgtEl>
                                          <p:spTgt spid="17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2" st="12"/>
                                            </p:txEl>
                                          </p:spTgt>
                                        </p:tgtEl>
                                        <p:attrNameLst>
                                          <p:attrName>style.visibility</p:attrName>
                                        </p:attrNameLst>
                                      </p:cBhvr>
                                      <p:to>
                                        <p:strVal val="visible"/>
                                      </p:to>
                                    </p:set>
                                    <p:animEffect filter="fade" transition="in">
                                      <p:cBhvr>
                                        <p:cTn dur="1000"/>
                                        <p:tgtEl>
                                          <p:spTgt spid="17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3" st="13"/>
                                            </p:txEl>
                                          </p:spTgt>
                                        </p:tgtEl>
                                        <p:attrNameLst>
                                          <p:attrName>style.visibility</p:attrName>
                                        </p:attrNameLst>
                                      </p:cBhvr>
                                      <p:to>
                                        <p:strVal val="visible"/>
                                      </p:to>
                                    </p:set>
                                    <p:animEffect filter="fade" transition="in">
                                      <p:cBhvr>
                                        <p:cTn dur="1000"/>
                                        <p:tgtEl>
                                          <p:spTgt spid="175">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0000FF"/>
                </a:solidFill>
              </a:rPr>
              <a:t>Verbal Sample </a:t>
            </a:r>
          </a:p>
        </p:txBody>
      </p:sp>
      <p:pic>
        <p:nvPicPr>
          <p:cNvPr id="181" name="Shape 181"/>
          <p:cNvPicPr preferRelativeResize="0"/>
          <p:nvPr/>
        </p:nvPicPr>
        <p:blipFill rotWithShape="1">
          <a:blip r:embed="rId3">
            <a:alphaModFix/>
          </a:blip>
          <a:srcRect b="6225" l="3581" r="5277" t="13748"/>
          <a:stretch/>
        </p:blipFill>
        <p:spPr>
          <a:xfrm>
            <a:off x="425475" y="1017725"/>
            <a:ext cx="6909126" cy="37336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0000FF"/>
                </a:solidFill>
              </a:rPr>
              <a:t>Quantitative Sample </a:t>
            </a:r>
          </a:p>
        </p:txBody>
      </p:sp>
      <p:pic>
        <p:nvPicPr>
          <p:cNvPr id="187" name="Shape 187"/>
          <p:cNvPicPr preferRelativeResize="0"/>
          <p:nvPr/>
        </p:nvPicPr>
        <p:blipFill rotWithShape="1">
          <a:blip r:embed="rId3">
            <a:alphaModFix/>
          </a:blip>
          <a:srcRect b="17313" l="5022" r="-3109" t="8727"/>
          <a:stretch/>
        </p:blipFill>
        <p:spPr>
          <a:xfrm>
            <a:off x="815450" y="1070875"/>
            <a:ext cx="7513100" cy="341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4C2F4"/>
        </a:solidFill>
      </p:bgPr>
    </p:bg>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solidFill>
                  <a:srgbClr val="0000FF"/>
                </a:solidFill>
              </a:rPr>
              <a:t>Non-verbal Sample</a:t>
            </a:r>
          </a:p>
        </p:txBody>
      </p:sp>
      <p:pic>
        <p:nvPicPr>
          <p:cNvPr id="193" name="Shape 193"/>
          <p:cNvPicPr preferRelativeResize="0"/>
          <p:nvPr/>
        </p:nvPicPr>
        <p:blipFill rotWithShape="1">
          <a:blip r:embed="rId3">
            <a:alphaModFix/>
          </a:blip>
          <a:srcRect b="13051" l="2933" r="4824" t="6582"/>
          <a:stretch/>
        </p:blipFill>
        <p:spPr>
          <a:xfrm>
            <a:off x="640925" y="944450"/>
            <a:ext cx="7611376" cy="407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